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1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</p:sldMasterIdLst>
  <p:notesMasterIdLst>
    <p:notesMasterId r:id="rId36"/>
  </p:notesMasterIdLst>
  <p:sldIdLst>
    <p:sldId id="275" r:id="rId3"/>
    <p:sldId id="467" r:id="rId4"/>
    <p:sldId id="476" r:id="rId5"/>
    <p:sldId id="414" r:id="rId6"/>
    <p:sldId id="415" r:id="rId7"/>
    <p:sldId id="455" r:id="rId8"/>
    <p:sldId id="454" r:id="rId9"/>
    <p:sldId id="451" r:id="rId10"/>
    <p:sldId id="456" r:id="rId11"/>
    <p:sldId id="469" r:id="rId12"/>
    <p:sldId id="464" r:id="rId13"/>
    <p:sldId id="462" r:id="rId14"/>
    <p:sldId id="468" r:id="rId15"/>
    <p:sldId id="479" r:id="rId16"/>
    <p:sldId id="450" r:id="rId17"/>
    <p:sldId id="440" r:id="rId18"/>
    <p:sldId id="471" r:id="rId19"/>
    <p:sldId id="473" r:id="rId20"/>
    <p:sldId id="422" r:id="rId21"/>
    <p:sldId id="443" r:id="rId22"/>
    <p:sldId id="458" r:id="rId23"/>
    <p:sldId id="475" r:id="rId24"/>
    <p:sldId id="444" r:id="rId25"/>
    <p:sldId id="445" r:id="rId26"/>
    <p:sldId id="466" r:id="rId27"/>
    <p:sldId id="478" r:id="rId28"/>
    <p:sldId id="460" r:id="rId29"/>
    <p:sldId id="446" r:id="rId30"/>
    <p:sldId id="432" r:id="rId31"/>
    <p:sldId id="474" r:id="rId32"/>
    <p:sldId id="465" r:id="rId33"/>
    <p:sldId id="395" r:id="rId34"/>
    <p:sldId id="472" r:id="rId35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376092"/>
    <a:srgbClr val="003399"/>
    <a:srgbClr val="404040"/>
    <a:srgbClr val="E46C0A"/>
    <a:srgbClr val="FF9933"/>
    <a:srgbClr val="CC6600"/>
    <a:srgbClr val="000000"/>
    <a:srgbClr val="FAC0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5" autoAdjust="0"/>
    <p:restoredTop sz="89607" autoAdjust="0"/>
  </p:normalViewPr>
  <p:slideViewPr>
    <p:cSldViewPr>
      <p:cViewPr>
        <p:scale>
          <a:sx n="80" d="100"/>
          <a:sy n="80" d="100"/>
        </p:scale>
        <p:origin x="-269" y="-86"/>
      </p:cViewPr>
      <p:guideLst>
        <p:guide orient="horz" pos="2205"/>
        <p:guide orient="horz" pos="1480"/>
        <p:guide orient="horz" pos="2478"/>
        <p:guide pos="2109"/>
        <p:guide pos="3243"/>
        <p:guide pos="8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125" d="100"/>
          <a:sy n="125" d="100"/>
        </p:scale>
        <p:origin x="-2994" y="133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00-08-601\Desktop\&#1087;&#1086;%20&#1072;&#1085;&#1072;&#1083;&#1080;&#1090;&#1080;&#1095;&#1077;&#1089;&#1082;&#1086;&#1081;%20&#1089;&#1087;&#1088;&#1072;&#1074;&#1082;&#1077;\1%20&#1082;&#1074;.%202016\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95959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B3B3B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898989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3.994221901985495E-3"/>
                  <c:y val="-0.108094416302067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872881843682429E-2"/>
                  <c:y val="-9.94468629979024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976887607942275"/>
                  <c:y val="-4.32377665208271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9075504317691E-2"/>
                  <c:y val="-0.626947614551993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Фонды</c:v>
                </c:pt>
                <c:pt idx="1">
                  <c:v>Остальные</c:v>
                </c:pt>
                <c:pt idx="2">
                  <c:v>ФТС</c:v>
                </c:pt>
                <c:pt idx="3">
                  <c:v>ФНС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2.7E-2</c:v>
                </c:pt>
                <c:pt idx="1">
                  <c:v>4.4999999999999998E-2</c:v>
                </c:pt>
                <c:pt idx="2">
                  <c:v>0.156</c:v>
                </c:pt>
                <c:pt idx="3">
                  <c:v>0.77200000000000002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039455126758E-3"/>
          <c:y val="0.13278284022843759"/>
          <c:w val="0.94378403088216412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2530.46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51212672"/>
        <c:axId val="51214208"/>
      </c:barChart>
      <c:catAx>
        <c:axId val="51212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214208"/>
        <c:crosses val="autoZero"/>
        <c:auto val="1"/>
        <c:lblAlgn val="ctr"/>
        <c:lblOffset val="100"/>
        <c:noMultiLvlLbl val="0"/>
      </c:catAx>
      <c:valAx>
        <c:axId val="5121420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5121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35939621965718571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51271552"/>
        <c:axId val="51273088"/>
      </c:barChart>
      <c:catAx>
        <c:axId val="51271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273088"/>
        <c:crosses val="autoZero"/>
        <c:auto val="1"/>
        <c:lblAlgn val="ctr"/>
        <c:lblOffset val="100"/>
        <c:noMultiLvlLbl val="0"/>
      </c:catAx>
      <c:valAx>
        <c:axId val="5127308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5127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79883272396102E-2"/>
          <c:y val="5.8393831070032487E-2"/>
          <c:w val="0.93875658647997118"/>
          <c:h val="0.88321233785993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558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395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953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184.3</c:v>
                </c:pt>
                <c:pt idx="1">
                  <c:v>228.9</c:v>
                </c:pt>
                <c:pt idx="2">
                  <c:v>413.2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42944"/>
        <c:axId val="52644480"/>
      </c:barChart>
      <c:catAx>
        <c:axId val="52642944"/>
        <c:scaling>
          <c:orientation val="minMax"/>
        </c:scaling>
        <c:delete val="1"/>
        <c:axPos val="l"/>
        <c:majorTickMark val="out"/>
        <c:minorTickMark val="none"/>
        <c:tickLblPos val="none"/>
        <c:crossAx val="52644480"/>
        <c:crosses val="autoZero"/>
        <c:auto val="1"/>
        <c:lblAlgn val="ctr"/>
        <c:lblOffset val="100"/>
        <c:noMultiLvlLbl val="0"/>
      </c:catAx>
      <c:valAx>
        <c:axId val="5264448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5264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880106414603"/>
          <c:y val="4.0277612832290671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8.055208333333333E-2"/>
                  <c:y val="-0.2224878472222222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291,8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011319444444445"/>
                  <c:y val="0.1693659722222222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395,0</a:t>
                    </a:r>
                    <a:endParaRPr lang="en-US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291.79999999999995</c:v>
                </c:pt>
                <c:pt idx="1">
                  <c:v>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6"/>
        <c:holeSize val="7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30826197205"/>
          <c:y val="0.18460690927764078"/>
          <c:w val="0.61621266298778155"/>
          <c:h val="0.730994055109445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2817825616564082"/>
                  <c:y val="-0.1233384919672029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1 596,5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98819444444443"/>
                      <c:h val="0.113994444444444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8330593643145765"/>
                  <c:y val="5.896431372770313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4</a:t>
                    </a:r>
                    <a:r>
                      <a:rPr lang="ru-RU" sz="16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589,7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1596.5110000000004</c:v>
                </c:pt>
                <c:pt idx="1">
                  <c:v>4589.6689999999999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7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8349348994511E-2"/>
          <c:y val="4.9580324028889323E-2"/>
          <c:w val="0.84669036281939503"/>
          <c:h val="0.900839351942221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7.5369861176312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chemeClr val="bg1"/>
                        </a:solidFill>
                      </a:rPr>
                      <a:t>129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271630723243618E-2"/>
                      <c:h val="0.10662041062587616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483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66735966735966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3 938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26273987564310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4 649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600</c:v>
                </c:pt>
                <c:pt idx="1">
                  <c:v>900</c:v>
                </c:pt>
                <c:pt idx="2">
                  <c:v>5232.3</c:v>
                </c:pt>
                <c:pt idx="3">
                  <c:v>6127.4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axId val="66709760"/>
        <c:axId val="66711552"/>
      </c:barChart>
      <c:catAx>
        <c:axId val="667097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6711552"/>
        <c:crosses val="autoZero"/>
        <c:auto val="1"/>
        <c:lblAlgn val="ctr"/>
        <c:lblOffset val="100"/>
        <c:noMultiLvlLbl val="0"/>
      </c:catAx>
      <c:valAx>
        <c:axId val="6671155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6670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68257391387723E-2"/>
          <c:y val="5.8895257901200759E-2"/>
          <c:w val="0.91005799652144348"/>
          <c:h val="0.90511319560362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6.0061274910667033E-2"/>
                  <c:y val="3.054309715182011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5066167681543857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26</a:t>
                    </a:r>
                    <a:endParaRPr lang="en-US" dirty="0"/>
                  </a:p>
                </c:rich>
              </c:tx>
              <c:spPr>
                <a:noFill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066167681543857E-2"/>
                  <c:y val="-3.0543097151820115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46</a:t>
                    </a:r>
                    <a:endParaRPr lang="en-US" dirty="0"/>
                  </a:p>
                </c:rich>
              </c:tx>
              <c:spPr>
                <a:noFill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583982057344144E-2"/>
                  <c:y val="-2.4049682796708753E-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50967066114871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11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7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7589071879001362E-2"/>
                  <c:y val="-3.0543097151820115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85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895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4"/>
                <c:pt idx="1">
                  <c:v>Категория 1</c:v>
                </c:pt>
                <c:pt idx="2">
                  <c:v>Категория 2</c:v>
                </c:pt>
                <c:pt idx="3">
                  <c:v>Категория 3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72</c:v>
                </c:pt>
                <c:pt idx="4">
                  <c:v>117</c:v>
                </c:pt>
                <c:pt idx="5">
                  <c:v>263.39999999999998</c:v>
                </c:pt>
                <c:pt idx="6">
                  <c:v>381.7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52872704"/>
        <c:axId val="66709376"/>
      </c:barChart>
      <c:catAx>
        <c:axId val="528727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6709376"/>
        <c:crosses val="autoZero"/>
        <c:auto val="1"/>
        <c:lblAlgn val="ctr"/>
        <c:lblOffset val="100"/>
        <c:noMultiLvlLbl val="0"/>
      </c:catAx>
      <c:valAx>
        <c:axId val="66709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87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880106414603"/>
          <c:y val="4.0277612832290664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062533273209053"/>
                  <c:y val="-0.1063951793942735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71,7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300832037594768"/>
                  <c:y val="0.16615375526761461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151,1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71.7</c:v>
                </c:pt>
                <c:pt idx="1">
                  <c:v>151.1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2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65256773955029E-2"/>
          <c:y val="8.448369077847008E-2"/>
          <c:w val="0.82787382064572101"/>
          <c:h val="0.8310328645311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1708533405714518"/>
                  <c:y val="-4.1186164121301836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</a:t>
                    </a:r>
                    <a:r>
                      <a:rPr lang="ru-RU" sz="1800" dirty="0" smtClean="0"/>
                      <a:t>4</a:t>
                    </a:r>
                    <a:endParaRPr lang="en-US" dirty="0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68371662058851"/>
                      <c:h val="9.7433705324493053E-2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137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78076281398948"/>
                      <c:h val="9.7433705324493053E-2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151</a:t>
                    </a:r>
                    <a:endParaRPr lang="en-US" sz="180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62353443573179"/>
                      <c:h val="9.7433705324493053E-2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18.66</c:v>
                </c:pt>
                <c:pt idx="1">
                  <c:v>120.63</c:v>
                </c:pt>
                <c:pt idx="2">
                  <c:v>139.29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887680"/>
        <c:axId val="66889216"/>
      </c:barChart>
      <c:catAx>
        <c:axId val="668876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6889216"/>
        <c:crosses val="autoZero"/>
        <c:auto val="1"/>
        <c:lblAlgn val="ctr"/>
        <c:lblOffset val="100"/>
        <c:noMultiLvlLbl val="0"/>
      </c:catAx>
      <c:valAx>
        <c:axId val="6688921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6688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6.2074447155675887E-2"/>
          <c:w val="0.8990336065478628"/>
          <c:h val="0.937925194163108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5.5404084454961054E-2"/>
                  <c:y val="-5.4861378056313605E-3"/>
                </c:manualLayout>
              </c:layout>
              <c:tx>
                <c:rich>
                  <a:bodyPr/>
                  <a:lstStyle/>
                  <a:p>
                    <a:pPr>
                      <a:defRPr sz="1600" b="1" spc="-1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pc="-100" baseline="0" dirty="0" smtClean="0"/>
                      <a:t>8</a:t>
                    </a:r>
                    <a:endParaRPr lang="en-US" spc="-100" baseline="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15</a:t>
                    </a:r>
                    <a:endParaRPr lang="en-US" dirty="0"/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934259377482105"/>
                  <c:y val="2.5140548662788423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440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30</c:v>
                </c:pt>
                <c:pt idx="2">
                  <c:v>75</c:v>
                </c:pt>
                <c:pt idx="3" formatCode="#,##0">
                  <c:v>150</c:v>
                </c:pt>
                <c:pt idx="4" formatCode="#,##0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76282880"/>
        <c:axId val="76317440"/>
      </c:barChart>
      <c:catAx>
        <c:axId val="76282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6317440"/>
        <c:crosses val="autoZero"/>
        <c:auto val="1"/>
        <c:lblAlgn val="ctr"/>
        <c:lblOffset val="100"/>
        <c:noMultiLvlLbl val="0"/>
      </c:catAx>
      <c:valAx>
        <c:axId val="76317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28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001749781277342E-2"/>
          <c:y val="4.726437256567418E-2"/>
          <c:w val="0.74667051879709068"/>
          <c:h val="0.875106555558106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solidFill>
                <a:srgbClr val="8EB4E3"/>
              </a:solidFill>
            </c:spPr>
          </c:dPt>
          <c:dPt>
            <c:idx val="1"/>
            <c:bubble3D val="0"/>
            <c:spPr>
              <a:solidFill>
                <a:srgbClr val="6B9CE3"/>
              </a:solidFill>
            </c:spPr>
          </c:dPt>
          <c:dPt>
            <c:idx val="2"/>
            <c:bubble3D val="0"/>
            <c:spPr>
              <a:solidFill>
                <a:srgbClr val="939EB7"/>
              </a:solidFill>
            </c:spPr>
          </c:dPt>
          <c:dPt>
            <c:idx val="3"/>
            <c:bubble3D val="0"/>
            <c:spPr>
              <a:solidFill>
                <a:srgbClr val="376092"/>
              </a:solidFill>
            </c:spPr>
          </c:dPt>
          <c:dPt>
            <c:idx val="4"/>
            <c:bubble3D val="0"/>
            <c:spPr>
              <a:solidFill>
                <a:srgbClr val="5B89C1"/>
              </a:solidFill>
            </c:spPr>
          </c:dPt>
          <c:dLbls>
            <c:dLbl>
              <c:idx val="0"/>
              <c:layout>
                <c:manualLayout>
                  <c:x val="-8.291873963515755E-3"/>
                  <c:y val="-0.427599611273080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925373134328357"/>
                  <c:y val="-8.26044703595723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437810945273632E-2"/>
                  <c:y val="0.2551020408163263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36550841592562"/>
                      <c:h val="0.1781100066573310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3681592039800994"/>
                  <c:y val="7.28862973760932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4461028192371462"/>
                  <c:y val="-7.28862973760933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ФНС</c:v>
                </c:pt>
                <c:pt idx="1">
                  <c:v>ФТС</c:v>
                </c:pt>
                <c:pt idx="2">
                  <c:v>Другие администраторы</c:v>
                </c:pt>
                <c:pt idx="3">
                  <c:v>Минфин России</c:v>
                </c:pt>
                <c:pt idx="4">
                  <c:v>Росимущество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0.71</c:v>
                </c:pt>
                <c:pt idx="1">
                  <c:v>0.185</c:v>
                </c:pt>
                <c:pt idx="2">
                  <c:v>8.3000000000000004E-2</c:v>
                </c:pt>
                <c:pt idx="3">
                  <c:v>1.0999999999999999E-2</c:v>
                </c:pt>
                <c:pt idx="4">
                  <c:v>1.0999999999999999E-2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70"/>
      </c:doughnutChart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242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2 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73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21078200216057E-16"/>
                  <c:y val="3.8300478536200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УСН</c:v>
                </c:pt>
                <c:pt idx="1">
                  <c:v>ЕНВД</c:v>
                </c:pt>
                <c:pt idx="2">
                  <c:v>ЕСХН</c:v>
                </c:pt>
                <c:pt idx="3">
                  <c:v>Патент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2850</c:v>
                </c:pt>
                <c:pt idx="1">
                  <c:v>2044</c:v>
                </c:pt>
                <c:pt idx="2">
                  <c:v>100.7</c:v>
                </c:pt>
                <c:pt idx="3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50521984"/>
        <c:axId val="50523520"/>
      </c:barChart>
      <c:catAx>
        <c:axId val="5052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0523520"/>
        <c:crosses val="autoZero"/>
        <c:auto val="1"/>
        <c:lblAlgn val="ctr"/>
        <c:lblOffset val="100"/>
        <c:noMultiLvlLbl val="0"/>
      </c:catAx>
      <c:valAx>
        <c:axId val="50523520"/>
        <c:scaling>
          <c:orientation val="minMax"/>
          <c:max val="3000"/>
        </c:scaling>
        <c:delete val="1"/>
        <c:axPos val="l"/>
        <c:numFmt formatCode="General" sourceLinked="1"/>
        <c:majorTickMark val="none"/>
        <c:minorTickMark val="none"/>
        <c:tickLblPos val="nextTo"/>
        <c:crossAx val="5052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6.2074447155675887E-2"/>
          <c:w val="0.8990336065478628"/>
          <c:h val="0.937925194163108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8.6992614419293374E-2"/>
                  <c:y val="-5.4867138890542337E-3"/>
                </c:manualLayout>
              </c:layout>
              <c:tx>
                <c:rich>
                  <a:bodyPr/>
                  <a:lstStyle/>
                  <a:p>
                    <a:pPr>
                      <a:defRPr sz="1800" b="1" spc="-1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800" spc="-100" baseline="0" dirty="0" smtClean="0"/>
                      <a:t>540</a:t>
                    </a:r>
                    <a:endParaRPr lang="en-US" sz="1800" spc="-100" baseline="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15</a:t>
                    </a:r>
                    <a:endParaRPr lang="en-US" dirty="0"/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48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934259377482105"/>
                  <c:y val="2.5140548662788423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440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6615168"/>
        <c:axId val="66616704"/>
      </c:barChart>
      <c:catAx>
        <c:axId val="66615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6616704"/>
        <c:crosses val="autoZero"/>
        <c:auto val="1"/>
        <c:lblAlgn val="ctr"/>
        <c:lblOffset val="100"/>
        <c:noMultiLvlLbl val="0"/>
      </c:catAx>
      <c:valAx>
        <c:axId val="66616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61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b="1" dirty="0" smtClean="0"/>
                      <a:t>131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b="1" dirty="0" smtClean="0"/>
                      <a:t>48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9605391001080283E-17"/>
                  <c:y val="0.152869605478697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35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21078200216057E-16"/>
                  <c:y val="3.83004785362008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Москва</c:v>
                </c:pt>
                <c:pt idx="1">
                  <c:v>Московска обл.</c:v>
                </c:pt>
                <c:pt idx="2">
                  <c:v>Р. Татарстан</c:v>
                </c:pt>
                <c:pt idx="3">
                  <c:v>Калужская обл.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2850</c:v>
                </c:pt>
                <c:pt idx="1">
                  <c:v>700</c:v>
                </c:pt>
                <c:pt idx="2">
                  <c:v>500</c:v>
                </c:pt>
                <c:pt idx="3">
                  <c:v>100.7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92358144"/>
        <c:axId val="92359680"/>
      </c:barChart>
      <c:catAx>
        <c:axId val="9235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92359680"/>
        <c:crosses val="autoZero"/>
        <c:auto val="1"/>
        <c:lblAlgn val="ctr"/>
        <c:lblOffset val="100"/>
        <c:noMultiLvlLbl val="0"/>
      </c:catAx>
      <c:valAx>
        <c:axId val="92359680"/>
        <c:scaling>
          <c:orientation val="minMax"/>
          <c:max val="3000"/>
        </c:scaling>
        <c:delete val="1"/>
        <c:axPos val="l"/>
        <c:numFmt formatCode="General" sourceLinked="1"/>
        <c:majorTickMark val="none"/>
        <c:minorTickMark val="none"/>
        <c:tickLblPos val="nextTo"/>
        <c:crossAx val="9235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19755076069923E-2"/>
          <c:y val="0.15547045121738404"/>
          <c:w val="0.69625828225151742"/>
          <c:h val="0.83770974694314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9.603062335447643E-2"/>
                  <c:y val="-5.485246473797221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934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3 888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5 051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248.8</c:v>
                </c:pt>
                <c:pt idx="1">
                  <c:v>606.29999999999995</c:v>
                </c:pt>
                <c:pt idx="2">
                  <c:v>1048.4000000000001</c:v>
                </c:pt>
                <c:pt idx="3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3"/>
        <c:axId val="66626304"/>
        <c:axId val="66627840"/>
      </c:barChart>
      <c:catAx>
        <c:axId val="66626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6627840"/>
        <c:crosses val="autoZero"/>
        <c:auto val="1"/>
        <c:lblAlgn val="ctr"/>
        <c:lblOffset val="100"/>
        <c:noMultiLvlLbl val="0"/>
      </c:catAx>
      <c:valAx>
        <c:axId val="66627840"/>
        <c:scaling>
          <c:orientation val="minMax"/>
          <c:max val="1500"/>
        </c:scaling>
        <c:delete val="1"/>
        <c:axPos val="b"/>
        <c:numFmt formatCode="#,##0" sourceLinked="1"/>
        <c:majorTickMark val="out"/>
        <c:minorTickMark val="none"/>
        <c:tickLblPos val="nextTo"/>
        <c:crossAx val="66626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>
              <a:solidFill>
                <a:schemeClr val="accent1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*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m/d/yyyy</c:formatCode>
                <c:ptCount val="8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  <c:pt idx="6">
                  <c:v>44197</c:v>
                </c:pt>
                <c:pt idx="7">
                  <c:v>44562</c:v>
                </c:pt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9.3000000000000007</c:v>
                </c:pt>
                <c:pt idx="1">
                  <c:v>8.4</c:v>
                </c:pt>
                <c:pt idx="2">
                  <c:v>9.8000000000000007</c:v>
                </c:pt>
                <c:pt idx="3">
                  <c:v>9.1999999999999993</c:v>
                </c:pt>
                <c:pt idx="4">
                  <c:v>8</c:v>
                </c:pt>
                <c:pt idx="5">
                  <c:v>7.3</c:v>
                </c:pt>
                <c:pt idx="6">
                  <c:v>6.8</c:v>
                </c:pt>
                <c:pt idx="7">
                  <c:v>6.4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660288"/>
        <c:axId val="117675136"/>
      </c:lineChart>
      <c:dateAx>
        <c:axId val="1176602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  <c:crossAx val="117675136"/>
        <c:crosses val="autoZero"/>
        <c:auto val="1"/>
        <c:lblOffset val="100"/>
        <c:baseTimeUnit val="years"/>
      </c:dateAx>
      <c:valAx>
        <c:axId val="117675136"/>
        <c:scaling>
          <c:orientation val="minMax"/>
          <c:max val="20"/>
          <c:min val="3"/>
        </c:scaling>
        <c:delete val="1"/>
        <c:axPos val="l"/>
        <c:numFmt formatCode="0.0" sourceLinked="1"/>
        <c:majorTickMark val="out"/>
        <c:minorTickMark val="none"/>
        <c:tickLblPos val="nextTo"/>
        <c:crossAx val="117660288"/>
        <c:crossesAt val="42005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9679543436198E-2"/>
          <c:y val="6.2178510053690898E-2"/>
          <c:w val="0.70624485582564112"/>
          <c:h val="0.91773857490994881"/>
        </c:manualLayout>
      </c:layout>
      <c:doughnut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7.1634701307643892E-2"/>
                  <c:y val="-0.55733662145499385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63,1%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11965433192998005"/>
                  <c:y val="-0.13316892725030827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27,8%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.10946519116155383"/>
                  <c:y val="9.9227938677825381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9,1%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5213695801995086"/>
                      <c:h val="0.1384952959794945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'[2.xlsx]Лист1'!$N$6:$N$8</c:f>
              <c:strCache>
                <c:ptCount val="3"/>
                <c:pt idx="0">
                  <c:v>ФНС России</c:v>
                </c:pt>
                <c:pt idx="1">
                  <c:v>ФТС России</c:v>
                </c:pt>
                <c:pt idx="2">
                  <c:v>Другие администраторы доходов</c:v>
                </c:pt>
              </c:strCache>
            </c:strRef>
          </c:cat>
          <c:val>
            <c:numRef>
              <c:f>'[2.xlsx]Лист1'!$O$6:$O$8</c:f>
              <c:numCache>
                <c:formatCode>0.0%</c:formatCode>
                <c:ptCount val="3"/>
                <c:pt idx="0">
                  <c:v>0.56299999999999994</c:v>
                </c:pt>
                <c:pt idx="1">
                  <c:v>0.32700000000000001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4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1453608979693E-2"/>
          <c:y val="9.9684069028484062E-2"/>
          <c:w val="0.91358986068943171"/>
          <c:h val="0.7502888734652849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Российской Федерации</c:v>
                </c:pt>
              </c:strCache>
            </c:strRef>
          </c:tx>
          <c:spPr>
            <a:ln w="38100">
              <a:solidFill>
                <a:srgbClr val="4F81BD"/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1471.6</c:v>
                </c:pt>
                <c:pt idx="1">
                  <c:v>2842.1</c:v>
                </c:pt>
                <c:pt idx="2" formatCode="0.0">
                  <c:v>5224</c:v>
                </c:pt>
                <c:pt idx="3">
                  <c:v>7723</c:v>
                </c:pt>
                <c:pt idx="4">
                  <c:v>9454</c:v>
                </c:pt>
                <c:pt idx="5">
                  <c:v>11138</c:v>
                </c:pt>
                <c:pt idx="6" formatCode="#,##0.0">
                  <c:v>13490.88</c:v>
                </c:pt>
                <c:pt idx="7" formatCode="#,##0.0">
                  <c:v>15037.49</c:v>
                </c:pt>
                <c:pt idx="8" formatCode="#,##0.0">
                  <c:v>16773.349999999999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34400"/>
        <c:axId val="50594944"/>
      </c:lineChart>
      <c:catAx>
        <c:axId val="501344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50594944"/>
        <c:crosses val="autoZero"/>
        <c:auto val="1"/>
        <c:lblAlgn val="ctr"/>
        <c:lblOffset val="100"/>
        <c:noMultiLvlLbl val="0"/>
      </c:catAx>
      <c:valAx>
        <c:axId val="50594944"/>
        <c:scaling>
          <c:orientation val="minMax"/>
          <c:min val="-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0134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00507850719843E-2"/>
          <c:y val="0.12007263627520562"/>
          <c:w val="0.90070543903641365"/>
          <c:h val="0.6364651119615855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Консолидированные бюджеты субъектов РФ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280902017425337E-2"/>
                  <c:y val="9.3533797281110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168965195918557E-2"/>
                  <c:y val="8.7139241724937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25301681964311E-2"/>
                  <c:y val="9.5092169353898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490.1</c:v>
                </c:pt>
                <c:pt idx="1">
                  <c:v>1029.3</c:v>
                </c:pt>
                <c:pt idx="2" formatCode="0.0">
                  <c:v>2197</c:v>
                </c:pt>
                <c:pt idx="3">
                  <c:v>3557</c:v>
                </c:pt>
                <c:pt idx="4">
                  <c:v>4344</c:v>
                </c:pt>
                <c:pt idx="5">
                  <c:v>4875</c:v>
                </c:pt>
                <c:pt idx="6">
                  <c:v>6092.63</c:v>
                </c:pt>
                <c:pt idx="7">
                  <c:v>6743.72</c:v>
                </c:pt>
                <c:pt idx="8">
                  <c:v>7282.36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3.6651796114243115E-2"/>
                  <c:y val="-0.121821929956104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5823247081322E-2"/>
                  <c:y val="-9.1397552103377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00031449471183E-2"/>
                  <c:y val="-0.123231779746239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585798816567938E-2"/>
                  <c:y val="-0.13644669597011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>
                    <a:solidFill>
                      <a:srgbClr val="4F81BD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982</c:v>
                </c:pt>
                <c:pt idx="1">
                  <c:v>1812.9</c:v>
                </c:pt>
                <c:pt idx="2" formatCode="0.0">
                  <c:v>3027</c:v>
                </c:pt>
                <c:pt idx="3">
                  <c:v>4166</c:v>
                </c:pt>
                <c:pt idx="4">
                  <c:v>5110</c:v>
                </c:pt>
                <c:pt idx="5">
                  <c:v>6263</c:v>
                </c:pt>
                <c:pt idx="6">
                  <c:v>7398.25</c:v>
                </c:pt>
                <c:pt idx="7">
                  <c:v>8293.77</c:v>
                </c:pt>
                <c:pt idx="8">
                  <c:v>9490.99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79520"/>
        <c:axId val="51181056"/>
      </c:lineChart>
      <c:catAx>
        <c:axId val="51179520"/>
        <c:scaling>
          <c:orientation val="minMax"/>
        </c:scaling>
        <c:delete val="1"/>
        <c:axPos val="b"/>
        <c:majorTickMark val="out"/>
        <c:minorTickMark val="none"/>
        <c:tickLblPos val="nextTo"/>
        <c:crossAx val="51181056"/>
        <c:crosses val="autoZero"/>
        <c:auto val="1"/>
        <c:lblAlgn val="ctr"/>
        <c:lblOffset val="300"/>
        <c:tickLblSkip val="1"/>
        <c:noMultiLvlLbl val="0"/>
      </c:catAx>
      <c:valAx>
        <c:axId val="51181056"/>
        <c:scaling>
          <c:orientation val="minMax"/>
          <c:max val="20000"/>
          <c:min val="-10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1179520"/>
        <c:crosses val="autoZero"/>
        <c:crossBetween val="between"/>
        <c:majorUnit val="2500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63724600057147E-2"/>
          <c:y val="6.8261019976975951E-2"/>
          <c:w val="0.82495321365421814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2</a:t>
                    </a:r>
                    <a:r>
                      <a:rPr lang="ru-RU" sz="1800" dirty="0" smtClean="0"/>
                      <a:t> </a:t>
                    </a:r>
                    <a:r>
                      <a:rPr lang="en-US" sz="1800" dirty="0" smtClean="0"/>
                      <a:t>544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918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3</a:t>
                    </a:r>
                    <a:r>
                      <a:rPr lang="ru-RU" sz="1800" dirty="0" smtClean="0"/>
                      <a:t> </a:t>
                    </a:r>
                    <a:r>
                      <a:rPr lang="en-US" sz="1800" dirty="0" smtClean="0"/>
                      <a:t>462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1789.822807</c:v>
                </c:pt>
                <c:pt idx="1">
                  <c:v>585.80058299999996</c:v>
                </c:pt>
                <c:pt idx="2">
                  <c:v>2375.6233899999997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50387968"/>
        <c:axId val="51823360"/>
      </c:barChart>
      <c:catAx>
        <c:axId val="503879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823360"/>
        <c:crosses val="autoZero"/>
        <c:auto val="1"/>
        <c:lblAlgn val="ctr"/>
        <c:lblOffset val="100"/>
        <c:noMultiLvlLbl val="0"/>
      </c:catAx>
      <c:valAx>
        <c:axId val="5182336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5038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4632002355240672"/>
                  <c:y val="-9.9052883012998555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207,9</a:t>
                    </a:r>
                    <a:endParaRPr lang="en-US" sz="16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93962526023596"/>
                      <c:h val="0.237466706126072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9100862484953113"/>
                  <c:y val="5.4375208310187759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b="1" i="0" u="none" strike="noStrike" baseline="0" dirty="0" smtClean="0">
                        <a:effectLst/>
                      </a:rPr>
                      <a:t>918,1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44652777777779"/>
                      <c:h val="0.1751100694444444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#\ ##0.0</c:formatCode>
                <c:ptCount val="2"/>
                <c:pt idx="0">
                  <c:v>207.9</c:v>
                </c:pt>
                <c:pt idx="1">
                  <c:v>918.1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4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5269969090038E-2"/>
          <c:y val="5.5320269457245622E-2"/>
          <c:w val="0.93770601161513101"/>
          <c:h val="0.8310328645311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2 216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281411878844265"/>
                  <c:y val="-1.4322034901784108E-2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 dirty="0" smtClean="0"/>
                      <a:t>3 160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2216</c:v>
                </c:pt>
                <c:pt idx="1">
                  <c:v>3160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59968"/>
        <c:axId val="51461504"/>
      </c:barChart>
      <c:catAx>
        <c:axId val="514599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461504"/>
        <c:crosses val="autoZero"/>
        <c:auto val="1"/>
        <c:lblAlgn val="ctr"/>
        <c:lblOffset val="100"/>
        <c:noMultiLvlLbl val="0"/>
      </c:catAx>
      <c:valAx>
        <c:axId val="5146150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51459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05181470648558"/>
          <c:y val="0.10659722222222222"/>
          <c:w val="0.59141844082080619"/>
          <c:h val="0.777986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15860762477369125"/>
                  <c:y val="8.4039930555555559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rPr>
                      <a:t>3 160,2</a:t>
                    </a:r>
                    <a:endParaRPr lang="en-US" sz="1600" b="1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3160.1</c:v>
                </c:pt>
                <c:pt idx="1">
                  <c:v>955.9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0.28264</cdr:x>
      <cdr:y>0.33944</cdr:y>
    </cdr:from>
    <cdr:to>
      <cdr:x>0.59534</cdr:x>
      <cdr:y>0.68854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865794" y="887176"/>
          <a:ext cx="957875" cy="912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24 525</a:t>
          </a:r>
          <a:endParaRPr lang="ru-RU" sz="24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руб.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0.06728</cdr:x>
      <cdr:y>0</cdr:y>
    </cdr:from>
    <cdr:to>
      <cdr:x>0.29148</cdr:x>
      <cdr:y>0.17231</cdr:y>
    </cdr:to>
    <cdr:sp macro="" textlink="">
      <cdr:nvSpPr>
        <cdr:cNvPr id="2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6781" y="0"/>
          <a:ext cx="655729" cy="2940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just">
            <a:spcAft>
              <a:spcPts val="750"/>
            </a:spcAft>
          </a:pPr>
          <a:r>
            <a:rPr lang="ru-RU" sz="1200" b="1" i="1" dirty="0" smtClean="0">
              <a:solidFill>
                <a:srgbClr val="E36C0A"/>
              </a:solidFill>
              <a:effectLst/>
              <a:latin typeface="Arial Narrow"/>
              <a:ea typeface="Times New Roman"/>
            </a:rPr>
            <a:t>+ 6,1%</a:t>
          </a:r>
          <a:endParaRPr lang="ru-RU" sz="1200" dirty="0">
            <a:effectLst/>
            <a:latin typeface="Times New Roman"/>
            <a:ea typeface="Times New Roman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0.16051</cdr:x>
      <cdr:y>0.79265</cdr:y>
    </cdr:from>
    <cdr:to>
      <cdr:x>0.34791</cdr:x>
      <cdr:y>0.96195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54670" y="2089410"/>
          <a:ext cx="881112" cy="446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500" b="1" dirty="0" smtClean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+ 18,5%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0.31748</cdr:x>
      <cdr:y>0.60403</cdr:y>
    </cdr:from>
    <cdr:to>
      <cdr:x>0.53658</cdr:x>
      <cdr:y>0.74414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92737" y="1592212"/>
          <a:ext cx="1030158" cy="369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+ 10,1%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0.33751</cdr:x>
      <cdr:y>0.42868</cdr:y>
    </cdr:from>
    <cdr:to>
      <cdr:x>0.66249</cdr:x>
      <cdr:y>0.74815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72029" y="1234598"/>
          <a:ext cx="935942" cy="920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</a:t>
          </a:r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126</a:t>
          </a:r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,0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0.70192</cdr:x>
      <cdr:y>0</cdr:y>
    </cdr:from>
    <cdr:to>
      <cdr:x>0.99948</cdr:x>
      <cdr:y>0.12917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21542" y="-3789040"/>
          <a:ext cx="856973" cy="372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 </a:t>
          </a:r>
          <a:r>
            <a: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рублей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0.38403</cdr:x>
      <cdr:y>0.40798</cdr:y>
    </cdr:from>
    <cdr:to>
      <cdr:x>0.66227</cdr:x>
      <cdr:y>0.57898</cdr:y>
    </cdr:to>
    <cdr:sp macro="" textlink="">
      <cdr:nvSpPr>
        <cdr:cNvPr id="2" name="Поле 1"/>
        <cdr:cNvSpPr txBox="1"/>
      </cdr:nvSpPr>
      <cdr:spPr bwMode="auto">
        <a:xfrm xmlns:a="http://schemas.openxmlformats.org/drawingml/2006/main">
          <a:off x="1454905" y="1174983"/>
          <a:ext cx="1054130" cy="4924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4</a:t>
          </a:r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 116,0</a:t>
          </a:r>
          <a:endParaRPr lang="ru-RU" sz="2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0.69598</cdr:x>
      <cdr:y>0.03882</cdr:y>
    </cdr:from>
    <cdr:to>
      <cdr:x>1</cdr:x>
      <cdr:y>0.145</cdr:y>
    </cdr:to>
    <cdr:sp macro="" textlink="">
      <cdr:nvSpPr>
        <cdr:cNvPr id="3" name="Поле 4"/>
        <cdr:cNvSpPr txBox="1"/>
      </cdr:nvSpPr>
      <cdr:spPr bwMode="auto">
        <a:xfrm xmlns:a="http://schemas.openxmlformats.org/drawingml/2006/main">
          <a:off x="2104857" y="107950"/>
          <a:ext cx="870118" cy="295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wrap="none" lIns="27432" tIns="32004" rIns="27432" bIns="0" rtlCol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 </a:t>
          </a:r>
          <a:r>
            <a:rPr lang="ru-RU" sz="12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рублей </a:t>
          </a:r>
        </a:p>
      </cdr:txBody>
    </cdr:sp>
  </cdr:relSizeAnchor>
  <cdr:relSizeAnchor xmlns:cdr="http://schemas.openxmlformats.org/drawingml/2006/chartDrawing">
    <cdr:from>
      <cdr:x>0.11107</cdr:x>
      <cdr:y>0.1183</cdr:y>
    </cdr:from>
    <cdr:to>
      <cdr:x>0.28204</cdr:x>
      <cdr:y>0.30084</cdr:y>
    </cdr:to>
    <cdr:sp macro="" textlink="">
      <cdr:nvSpPr>
        <cdr:cNvPr id="4" name="TextBox 28"/>
        <cdr:cNvSpPr txBox="1"/>
      </cdr:nvSpPr>
      <cdr:spPr bwMode="auto">
        <a:xfrm xmlns:a="http://schemas.openxmlformats.org/drawingml/2006/main">
          <a:off x="420803" y="340705"/>
          <a:ext cx="647724" cy="525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104105" tIns="52052" rIns="104105" bIns="52052" anchor="ctr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1041034">
            <a:defRPr/>
          </a:pPr>
          <a:r>
            <a:rPr lang="ru-RU" sz="1600" b="1" dirty="0" smtClean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rPr>
            <a:t>955,8</a:t>
          </a:r>
          <a:endParaRPr lang="ru-RU" sz="1600" b="1" dirty="0">
            <a:solidFill>
              <a:srgbClr val="F79646">
                <a:lumMod val="75000"/>
              </a:srgb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0.79703</cdr:x>
      <cdr:y>0.25366</cdr:y>
    </cdr:from>
    <cdr:to>
      <cdr:x>0.95882</cdr:x>
      <cdr:y>0.68272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02172" y="218352"/>
          <a:ext cx="79210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+8,6%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0.33442</cdr:x>
      <cdr:y>0.29744</cdr:y>
    </cdr:from>
    <cdr:to>
      <cdr:x>0.44087</cdr:x>
      <cdr:y>0.7265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62648" y="256038"/>
          <a:ext cx="911222" cy="369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+7,9%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0.3291</cdr:x>
      <cdr:y>0.4015</cdr:y>
    </cdr:from>
    <cdr:to>
      <cdr:x>0.62666</cdr:x>
      <cdr:y>0.6515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47796" y="1156327"/>
          <a:ext cx="856973" cy="72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686,8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0.70244</cdr:x>
      <cdr:y>0.025</cdr:y>
    </cdr:from>
    <cdr:to>
      <cdr:x>1</cdr:x>
      <cdr:y>0.15417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54064" y="57150"/>
          <a:ext cx="870111" cy="295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 </a:t>
          </a:r>
          <a:r>
            <a: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рублей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0.3301</cdr:x>
      <cdr:y>0.43809</cdr:y>
    </cdr:from>
    <cdr:to>
      <cdr:x>0.65508</cdr:x>
      <cdr:y>0.75756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1140349" y="1261707"/>
          <a:ext cx="1122673" cy="920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6 186,2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0.70047</cdr:x>
      <cdr:y>0</cdr:y>
    </cdr:from>
    <cdr:to>
      <cdr:x>0.99803</cdr:x>
      <cdr:y>0.12917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356032" y="-3963909"/>
          <a:ext cx="1000848" cy="366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0.3291</cdr:x>
      <cdr:y>0.4015</cdr:y>
    </cdr:from>
    <cdr:to>
      <cdr:x>0.62666</cdr:x>
      <cdr:y>0.6515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47796" y="1156327"/>
          <a:ext cx="856973" cy="72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222,8</a:t>
          </a:r>
        </a:p>
        <a:p xmlns:a="http://schemas.openxmlformats.org/drawingml/2006/main">
          <a:pPr algn="ctr"/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0.70244</cdr:x>
      <cdr:y>0.00124</cdr:y>
    </cdr:from>
    <cdr:to>
      <cdr:x>1</cdr:x>
      <cdr:y>0.10479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1863070" y="3154"/>
          <a:ext cx="789214" cy="2629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 рублей</a:t>
          </a:r>
        </a:p>
        <a:p xmlns:a="http://schemas.openxmlformats.org/drawingml/2006/main">
          <a:pPr algn="ctr"/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sz="11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 </a:t>
          </a:r>
          <a:endParaRPr lang="ru-RU" sz="1100" b="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0.04065</cdr:x>
      <cdr:y>0.838</cdr:y>
    </cdr:from>
    <cdr:to>
      <cdr:x>0.30106</cdr:x>
      <cdr:y>0.98561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96117" y="2096713"/>
          <a:ext cx="125635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+ 10,8%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0.11727</cdr:x>
      <cdr:y>0.65175</cdr:y>
    </cdr:from>
    <cdr:to>
      <cdr:x>0.33637</cdr:x>
      <cdr:y>0.79936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5773" y="1630707"/>
          <a:ext cx="105705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17,1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4284" cy="495300"/>
          </a:xfrm>
          <a:prstGeom prst="rect">
            <a:avLst/>
          </a:prstGeom>
        </p:spPr>
        <p:txBody>
          <a:bodyPr vert="horz" lIns="92050" tIns="46023" rIns="92050" bIns="4602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62" y="5"/>
            <a:ext cx="2944284" cy="495300"/>
          </a:xfrm>
          <a:prstGeom prst="rect">
            <a:avLst/>
          </a:prstGeom>
        </p:spPr>
        <p:txBody>
          <a:bodyPr vert="horz" lIns="92050" tIns="46023" rIns="92050" bIns="46023" rtlCol="0"/>
          <a:lstStyle>
            <a:lvl1pPr algn="r">
              <a:defRPr sz="1200"/>
            </a:lvl1pPr>
          </a:lstStyle>
          <a:p>
            <a:fld id="{442B1674-EDFF-4ACF-819C-06B4B3EA7DCA}" type="datetimeFigureOut">
              <a:rPr lang="ru-RU" smtClean="0"/>
              <a:t>20.11.2019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0" tIns="46023" rIns="92050" bIns="4602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05378"/>
            <a:ext cx="5435600" cy="4457700"/>
          </a:xfrm>
          <a:prstGeom prst="rect">
            <a:avLst/>
          </a:prstGeom>
        </p:spPr>
        <p:txBody>
          <a:bodyPr vert="horz" lIns="92050" tIns="46023" rIns="92050" bIns="4602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9014"/>
            <a:ext cx="2944284" cy="495300"/>
          </a:xfrm>
          <a:prstGeom prst="rect">
            <a:avLst/>
          </a:prstGeom>
        </p:spPr>
        <p:txBody>
          <a:bodyPr vert="horz" lIns="92050" tIns="46023" rIns="92050" bIns="4602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62" y="9409014"/>
            <a:ext cx="2944284" cy="495300"/>
          </a:xfrm>
          <a:prstGeom prst="rect">
            <a:avLst/>
          </a:prstGeom>
        </p:spPr>
        <p:txBody>
          <a:bodyPr vert="horz" lIns="92050" tIns="46023" rIns="92050" bIns="46023" rtlCol="0" anchor="b"/>
          <a:lstStyle>
            <a:lvl1pPr algn="r">
              <a:defRPr sz="1200"/>
            </a:lvl1pPr>
          </a:lstStyle>
          <a:p>
            <a:fld id="{FA6C63C2-6CC4-4D69-B330-8740ECB5A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10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В 2017 году в товарной структуре ВДС значительно увеличилась доля добычи полезных ископаемых: 9,4% (в 2016 - 8,6%). </a:t>
            </a:r>
          </a:p>
          <a:p>
            <a:r>
              <a:rPr lang="ru-RU" dirty="0">
                <a:latin typeface="Arial Narrow" panose="020B0606020202030204" pitchFamily="34" charset="0"/>
              </a:rPr>
              <a:t>Создает положительный импульс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10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97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95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6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15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5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90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47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14" tIns="49352" rIns="98714" bIns="49352"/>
          <a:lstStyle>
            <a:lvl1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30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884" y="1606884"/>
            <a:ext cx="7320689" cy="4829254"/>
          </a:xfrm>
        </p:spPr>
        <p:txBody>
          <a:bodyPr/>
          <a:lstStyle>
            <a:lvl1pPr marL="392434" indent="0">
              <a:buFontTx/>
              <a:buNone/>
              <a:defRPr b="1">
                <a:latin typeface="+mj-lt"/>
              </a:defRPr>
            </a:lvl1pPr>
            <a:lvl2pPr marL="389053" indent="3493">
              <a:defRPr>
                <a:latin typeface="+mj-lt"/>
              </a:defRPr>
            </a:lvl2pPr>
            <a:lvl3pPr marL="678684" indent="-281066">
              <a:tabLst/>
              <a:defRPr>
                <a:latin typeface="+mj-lt"/>
              </a:defRPr>
            </a:lvl3pPr>
            <a:lvl4pPr marL="0" indent="389053">
              <a:lnSpc>
                <a:spcPts val="1981"/>
              </a:lnSpc>
              <a:spcBef>
                <a:spcPts val="441"/>
              </a:spcBef>
              <a:defRPr>
                <a:latin typeface="+mj-lt"/>
              </a:defRPr>
            </a:lvl4pPr>
            <a:lvl5pPr>
              <a:lnSpc>
                <a:spcPts val="1981"/>
              </a:lnSpc>
              <a:spcBef>
                <a:spcPts val="44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6" y="501183"/>
            <a:ext cx="7337192" cy="1105803"/>
          </a:xfrm>
        </p:spPr>
        <p:txBody>
          <a:bodyPr/>
          <a:lstStyle>
            <a:lvl1pPr marL="0" marR="0" indent="0" defTabSz="11260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4699">
              <a:defRPr/>
            </a:lvl1pPr>
          </a:lstStyle>
          <a:p>
            <a:fld id="{63567BCC-5DB8-4AF4-AC47-1AB06BAF38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179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8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2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95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85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20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378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4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9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5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64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660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89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721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99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99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84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301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859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209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496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596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88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496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234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504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570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32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937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379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234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96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81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27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4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02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8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7" r:id="rId12"/>
    <p:sldLayoutId id="2147483708" r:id="rId13"/>
    <p:sldLayoutId id="2147483709" r:id="rId14"/>
    <p:sldLayoutId id="2147483715" r:id="rId15"/>
    <p:sldLayoutId id="2147483718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4" r:id="rId23"/>
    <p:sldLayoutId id="2147483735" r:id="rId24"/>
    <p:sldLayoutId id="2147483736" r:id="rId25"/>
    <p:sldLayoutId id="2147483740" r:id="rId26"/>
    <p:sldLayoutId id="2147483741" r:id="rId27"/>
    <p:sldLayoutId id="2147483742" r:id="rId28"/>
    <p:sldLayoutId id="2147483743" r:id="rId29"/>
    <p:sldLayoutId id="2147483744" r:id="rId3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6" Type="http://schemas.microsoft.com/office/2007/relationships/hdphoto" Target="../media/hdphoto8.wdp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microsoft.com/office/2007/relationships/hdphoto" Target="../media/hdphoto7.wdp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адержка 6"/>
          <p:cNvSpPr/>
          <p:nvPr/>
        </p:nvSpPr>
        <p:spPr>
          <a:xfrm rot="16200000">
            <a:off x="2663790" y="368658"/>
            <a:ext cx="3816424" cy="8928994"/>
          </a:xfrm>
          <a:custGeom>
            <a:avLst/>
            <a:gdLst>
              <a:gd name="connsiteX0" fmla="*/ 0 w 2628105"/>
              <a:gd name="connsiteY0" fmla="*/ 0 h 5277046"/>
              <a:gd name="connsiteX1" fmla="*/ 1314053 w 2628105"/>
              <a:gd name="connsiteY1" fmla="*/ 0 h 5277046"/>
              <a:gd name="connsiteX2" fmla="*/ 2628106 w 2628105"/>
              <a:gd name="connsiteY2" fmla="*/ 2638523 h 5277046"/>
              <a:gd name="connsiteX3" fmla="*/ 1314053 w 2628105"/>
              <a:gd name="connsiteY3" fmla="*/ 5277046 h 5277046"/>
              <a:gd name="connsiteX4" fmla="*/ 0 w 2628105"/>
              <a:gd name="connsiteY4" fmla="*/ 5277046 h 5277046"/>
              <a:gd name="connsiteX5" fmla="*/ 0 w 2628105"/>
              <a:gd name="connsiteY5" fmla="*/ 0 h 5277046"/>
              <a:gd name="connsiteX0" fmla="*/ 0 w 2628106"/>
              <a:gd name="connsiteY0" fmla="*/ 0 h 5277046"/>
              <a:gd name="connsiteX1" fmla="*/ 1314053 w 2628106"/>
              <a:gd name="connsiteY1" fmla="*/ 0 h 5277046"/>
              <a:gd name="connsiteX2" fmla="*/ 2628106 w 2628106"/>
              <a:gd name="connsiteY2" fmla="*/ 2638523 h 5277046"/>
              <a:gd name="connsiteX3" fmla="*/ 1314053 w 2628106"/>
              <a:gd name="connsiteY3" fmla="*/ 5277046 h 5277046"/>
              <a:gd name="connsiteX4" fmla="*/ 0 w 2628106"/>
              <a:gd name="connsiteY4" fmla="*/ 5277046 h 5277046"/>
              <a:gd name="connsiteX5" fmla="*/ 0 w 2628106"/>
              <a:gd name="connsiteY5" fmla="*/ 0 h 5277046"/>
              <a:gd name="connsiteX0" fmla="*/ 0 w 2473559"/>
              <a:gd name="connsiteY0" fmla="*/ 0 h 5277046"/>
              <a:gd name="connsiteX1" fmla="*/ 1314053 w 2473559"/>
              <a:gd name="connsiteY1" fmla="*/ 0 h 5277046"/>
              <a:gd name="connsiteX2" fmla="*/ 2473559 w 2473559"/>
              <a:gd name="connsiteY2" fmla="*/ 2715796 h 5277046"/>
              <a:gd name="connsiteX3" fmla="*/ 1314053 w 2473559"/>
              <a:gd name="connsiteY3" fmla="*/ 5277046 h 5277046"/>
              <a:gd name="connsiteX4" fmla="*/ 0 w 2473559"/>
              <a:gd name="connsiteY4" fmla="*/ 5277046 h 5277046"/>
              <a:gd name="connsiteX5" fmla="*/ 0 w 2473559"/>
              <a:gd name="connsiteY5" fmla="*/ 0 h 5277046"/>
              <a:gd name="connsiteX0" fmla="*/ 0 w 2536039"/>
              <a:gd name="connsiteY0" fmla="*/ 0 h 5277046"/>
              <a:gd name="connsiteX1" fmla="*/ 1314053 w 2536039"/>
              <a:gd name="connsiteY1" fmla="*/ 0 h 5277046"/>
              <a:gd name="connsiteX2" fmla="*/ 2473559 w 2536039"/>
              <a:gd name="connsiteY2" fmla="*/ 2715796 h 5277046"/>
              <a:gd name="connsiteX3" fmla="*/ 1919360 w 2536039"/>
              <a:gd name="connsiteY3" fmla="*/ 5264170 h 5277046"/>
              <a:gd name="connsiteX4" fmla="*/ 0 w 2536039"/>
              <a:gd name="connsiteY4" fmla="*/ 5277046 h 5277046"/>
              <a:gd name="connsiteX5" fmla="*/ 0 w 2536039"/>
              <a:gd name="connsiteY5" fmla="*/ 0 h 5277046"/>
              <a:gd name="connsiteX0" fmla="*/ 0 w 2489754"/>
              <a:gd name="connsiteY0" fmla="*/ 0 h 5277046"/>
              <a:gd name="connsiteX1" fmla="*/ 1314053 w 2489754"/>
              <a:gd name="connsiteY1" fmla="*/ 0 h 5277046"/>
              <a:gd name="connsiteX2" fmla="*/ 2473559 w 2489754"/>
              <a:gd name="connsiteY2" fmla="*/ 2715796 h 5277046"/>
              <a:gd name="connsiteX3" fmla="*/ 1919360 w 2489754"/>
              <a:gd name="connsiteY3" fmla="*/ 5264170 h 5277046"/>
              <a:gd name="connsiteX4" fmla="*/ 0 w 2489754"/>
              <a:gd name="connsiteY4" fmla="*/ 5277046 h 5277046"/>
              <a:gd name="connsiteX5" fmla="*/ 0 w 2489754"/>
              <a:gd name="connsiteY5" fmla="*/ 0 h 5277046"/>
              <a:gd name="connsiteX0" fmla="*/ 0 w 2595396"/>
              <a:gd name="connsiteY0" fmla="*/ 0 h 5277046"/>
              <a:gd name="connsiteX1" fmla="*/ 1314053 w 2595396"/>
              <a:gd name="connsiteY1" fmla="*/ 0 h 5277046"/>
              <a:gd name="connsiteX2" fmla="*/ 2473559 w 2595396"/>
              <a:gd name="connsiteY2" fmla="*/ 2715796 h 5277046"/>
              <a:gd name="connsiteX3" fmla="*/ 2382999 w 2595396"/>
              <a:gd name="connsiteY3" fmla="*/ 5264170 h 5277046"/>
              <a:gd name="connsiteX4" fmla="*/ 0 w 2595396"/>
              <a:gd name="connsiteY4" fmla="*/ 5277046 h 5277046"/>
              <a:gd name="connsiteX5" fmla="*/ 0 w 2595396"/>
              <a:gd name="connsiteY5" fmla="*/ 0 h 5277046"/>
              <a:gd name="connsiteX0" fmla="*/ 0 w 2550566"/>
              <a:gd name="connsiteY0" fmla="*/ 0 h 5277046"/>
              <a:gd name="connsiteX1" fmla="*/ 1314053 w 2550566"/>
              <a:gd name="connsiteY1" fmla="*/ 0 h 5277046"/>
              <a:gd name="connsiteX2" fmla="*/ 2473559 w 2550566"/>
              <a:gd name="connsiteY2" fmla="*/ 2715796 h 5277046"/>
              <a:gd name="connsiteX3" fmla="*/ 2382999 w 2550566"/>
              <a:gd name="connsiteY3" fmla="*/ 5264170 h 5277046"/>
              <a:gd name="connsiteX4" fmla="*/ 0 w 2550566"/>
              <a:gd name="connsiteY4" fmla="*/ 5277046 h 5277046"/>
              <a:gd name="connsiteX5" fmla="*/ 0 w 2550566"/>
              <a:gd name="connsiteY5" fmla="*/ 0 h 5277046"/>
              <a:gd name="connsiteX0" fmla="*/ 0 w 2659559"/>
              <a:gd name="connsiteY0" fmla="*/ 0 h 5277046"/>
              <a:gd name="connsiteX1" fmla="*/ 1314053 w 2659559"/>
              <a:gd name="connsiteY1" fmla="*/ 0 h 5277046"/>
              <a:gd name="connsiteX2" fmla="*/ 2473559 w 2659559"/>
              <a:gd name="connsiteY2" fmla="*/ 2715796 h 5277046"/>
              <a:gd name="connsiteX3" fmla="*/ 2601939 w 2659559"/>
              <a:gd name="connsiteY3" fmla="*/ 5264170 h 5277046"/>
              <a:gd name="connsiteX4" fmla="*/ 0 w 2659559"/>
              <a:gd name="connsiteY4" fmla="*/ 5277046 h 5277046"/>
              <a:gd name="connsiteX5" fmla="*/ 0 w 2659559"/>
              <a:gd name="connsiteY5" fmla="*/ 0 h 5277046"/>
              <a:gd name="connsiteX0" fmla="*/ 0 w 2626298"/>
              <a:gd name="connsiteY0" fmla="*/ 0 h 5277046"/>
              <a:gd name="connsiteX1" fmla="*/ 1314053 w 2626298"/>
              <a:gd name="connsiteY1" fmla="*/ 0 h 5277046"/>
              <a:gd name="connsiteX2" fmla="*/ 2473559 w 2626298"/>
              <a:gd name="connsiteY2" fmla="*/ 2715796 h 5277046"/>
              <a:gd name="connsiteX3" fmla="*/ 2601939 w 2626298"/>
              <a:gd name="connsiteY3" fmla="*/ 5264170 h 5277046"/>
              <a:gd name="connsiteX4" fmla="*/ 0 w 2626298"/>
              <a:gd name="connsiteY4" fmla="*/ 5277046 h 5277046"/>
              <a:gd name="connsiteX5" fmla="*/ 0 w 2626298"/>
              <a:gd name="connsiteY5" fmla="*/ 0 h 5277046"/>
              <a:gd name="connsiteX0" fmla="*/ 0 w 2642773"/>
              <a:gd name="connsiteY0" fmla="*/ 0 h 5277046"/>
              <a:gd name="connsiteX1" fmla="*/ 1314053 w 2642773"/>
              <a:gd name="connsiteY1" fmla="*/ 0 h 5277046"/>
              <a:gd name="connsiteX2" fmla="*/ 2473559 w 2642773"/>
              <a:gd name="connsiteY2" fmla="*/ 2715796 h 5277046"/>
              <a:gd name="connsiteX3" fmla="*/ 2601939 w 2642773"/>
              <a:gd name="connsiteY3" fmla="*/ 5264170 h 5277046"/>
              <a:gd name="connsiteX4" fmla="*/ 0 w 2642773"/>
              <a:gd name="connsiteY4" fmla="*/ 5277046 h 5277046"/>
              <a:gd name="connsiteX5" fmla="*/ 0 w 2642773"/>
              <a:gd name="connsiteY5" fmla="*/ 0 h 52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773" h="5277046">
                <a:moveTo>
                  <a:pt x="0" y="0"/>
                </a:moveTo>
                <a:lnTo>
                  <a:pt x="1314053" y="0"/>
                </a:lnTo>
                <a:cubicBezTo>
                  <a:pt x="1872357" y="605309"/>
                  <a:pt x="2258911" y="1838434"/>
                  <a:pt x="2473559" y="2715796"/>
                </a:cubicBezTo>
                <a:cubicBezTo>
                  <a:pt x="2688207" y="3593158"/>
                  <a:pt x="2657969" y="4723263"/>
                  <a:pt x="2601939" y="5264170"/>
                </a:cubicBezTo>
                <a:lnTo>
                  <a:pt x="0" y="5277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6400800" cy="1752600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Итоги деятельности ФНС России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692696"/>
            <a:ext cx="1152127" cy="124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внобедренный треугольник 7"/>
          <p:cNvSpPr/>
          <p:nvPr/>
        </p:nvSpPr>
        <p:spPr>
          <a:xfrm>
            <a:off x="107504" y="1238065"/>
            <a:ext cx="8938068" cy="5480807"/>
          </a:xfrm>
          <a:custGeom>
            <a:avLst/>
            <a:gdLst>
              <a:gd name="connsiteX0" fmla="*/ 0 w 5078760"/>
              <a:gd name="connsiteY0" fmla="*/ 4138290 h 4138290"/>
              <a:gd name="connsiteX1" fmla="*/ 5037368 w 5078760"/>
              <a:gd name="connsiteY1" fmla="*/ 0 h 4138290"/>
              <a:gd name="connsiteX2" fmla="*/ 5078760 w 5078760"/>
              <a:gd name="connsiteY2" fmla="*/ 4138290 h 4138290"/>
              <a:gd name="connsiteX3" fmla="*/ 0 w 5078760"/>
              <a:gd name="connsiteY3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343073 h 4343073"/>
              <a:gd name="connsiteX1" fmla="*/ 2148838 w 5078760"/>
              <a:gd name="connsiteY1" fmla="*/ 1569375 h 4343073"/>
              <a:gd name="connsiteX2" fmla="*/ 3655666 w 5078760"/>
              <a:gd name="connsiteY2" fmla="*/ 706491 h 4343073"/>
              <a:gd name="connsiteX3" fmla="*/ 5037368 w 5078760"/>
              <a:gd name="connsiteY3" fmla="*/ 204783 h 4343073"/>
              <a:gd name="connsiteX4" fmla="*/ 5078760 w 5078760"/>
              <a:gd name="connsiteY4" fmla="*/ 4343073 h 4343073"/>
              <a:gd name="connsiteX5" fmla="*/ 0 w 5078760"/>
              <a:gd name="connsiteY5" fmla="*/ 4343073 h 4343073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501708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424435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191497 w 5270257"/>
              <a:gd name="connsiteY0" fmla="*/ 4138290 h 4138290"/>
              <a:gd name="connsiteX1" fmla="*/ 1181237 w 5270257"/>
              <a:gd name="connsiteY1" fmla="*/ 2639601 h 4138290"/>
              <a:gd name="connsiteX2" fmla="*/ 2340335 w 5270257"/>
              <a:gd name="connsiteY2" fmla="*/ 1364592 h 4138290"/>
              <a:gd name="connsiteX3" fmla="*/ 3847163 w 5270257"/>
              <a:gd name="connsiteY3" fmla="*/ 424435 h 4138290"/>
              <a:gd name="connsiteX4" fmla="*/ 5228865 w 5270257"/>
              <a:gd name="connsiteY4" fmla="*/ 0 h 4138290"/>
              <a:gd name="connsiteX5" fmla="*/ 5270257 w 5270257"/>
              <a:gd name="connsiteY5" fmla="*/ 4138290 h 4138290"/>
              <a:gd name="connsiteX6" fmla="*/ 191497 w 5270257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655666 w 5078760"/>
              <a:gd name="connsiteY3" fmla="*/ 424435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519138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8760" h="4138290">
                <a:moveTo>
                  <a:pt x="0" y="4138290"/>
                </a:moveTo>
                <a:cubicBezTo>
                  <a:pt x="327342" y="3630930"/>
                  <a:pt x="631600" y="3101884"/>
                  <a:pt x="989740" y="2639601"/>
                </a:cubicBezTo>
                <a:cubicBezTo>
                  <a:pt x="1347880" y="2177318"/>
                  <a:pt x="1592900" y="1901211"/>
                  <a:pt x="2032928" y="1519138"/>
                </a:cubicBezTo>
                <a:cubicBezTo>
                  <a:pt x="2650792" y="923773"/>
                  <a:pt x="3341670" y="600351"/>
                  <a:pt x="3810213" y="411556"/>
                </a:cubicBezTo>
                <a:cubicBezTo>
                  <a:pt x="4304514" y="222761"/>
                  <a:pt x="4383769" y="177367"/>
                  <a:pt x="5037368" y="0"/>
                </a:cubicBezTo>
                <a:lnTo>
                  <a:pt x="5078760" y="4138290"/>
                </a:lnTo>
                <a:lnTo>
                  <a:pt x="0" y="4138290"/>
                </a:lnTo>
                <a:close/>
              </a:path>
            </a:pathLst>
          </a:custGeom>
          <a:solidFill>
            <a:schemeClr val="bg1">
              <a:lumMod val="6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2042" y="140235"/>
            <a:ext cx="8928992" cy="6578637"/>
          </a:xfrm>
          <a:prstGeom prst="rect">
            <a:avLst/>
          </a:prstGeom>
          <a:solidFill>
            <a:srgbClr val="C0C0C0">
              <a:alpha val="30000"/>
            </a:srgbClr>
          </a:solidFill>
          <a:ln>
            <a:noFill/>
          </a:ln>
          <a:effectLst/>
        </p:spPr>
        <p:txBody>
          <a:bodyPr wrap="none" lIns="107990" tIns="53996" rIns="107990" bIns="53996" anchor="ctr"/>
          <a:lstStyle/>
          <a:p>
            <a:pPr>
              <a:defRPr/>
            </a:pPr>
            <a:endParaRPr lang="ru-RU" dirty="0">
              <a:solidFill>
                <a:srgbClr val="C0C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082" y="614966"/>
            <a:ext cx="7772400" cy="15115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ФЕДЕРАЛЬНАЯ НАЛОГОВАЯ СЛУЖБА</a:t>
            </a:r>
            <a:endParaRPr lang="ru-RU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2780928"/>
            <a:ext cx="828092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январь-сентябрь 2019 года</a:t>
            </a:r>
            <a:endParaRPr lang="ru-RU" sz="54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58276383"/>
              </p:ext>
            </p:extLst>
          </p:nvPr>
        </p:nvGraphicFramePr>
        <p:xfrm>
          <a:off x="559784" y="3963909"/>
          <a:ext cx="3363519" cy="283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04689" y="862553"/>
            <a:ext cx="5218850" cy="2858912"/>
            <a:chOff x="-4034126" y="1422300"/>
            <a:chExt cx="4570778" cy="2076526"/>
          </a:xfrm>
        </p:grpSpPr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2010863164"/>
                </p:ext>
              </p:extLst>
            </p:nvPr>
          </p:nvGraphicFramePr>
          <p:xfrm>
            <a:off x="-4034126" y="1452270"/>
            <a:ext cx="4570778" cy="20465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1" name="Группа 10"/>
            <p:cNvGrpSpPr/>
            <p:nvPr/>
          </p:nvGrpSpPr>
          <p:grpSpPr>
            <a:xfrm>
              <a:off x="-3996950" y="1422300"/>
              <a:ext cx="3715014" cy="1875332"/>
              <a:chOff x="-5763257" y="3096183"/>
              <a:chExt cx="4943734" cy="2284732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-1729754" y="3383694"/>
                <a:ext cx="910231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+ 7,7%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-5314513" y="5054093"/>
                <a:ext cx="1033538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+ 22,9%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-5121505" y="4500866"/>
                <a:ext cx="1033538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+ 17,7%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Rectangle 1"/>
              <p:cNvSpPr>
                <a:spLocks noChangeArrowheads="1"/>
              </p:cNvSpPr>
              <p:nvPr/>
            </p:nvSpPr>
            <p:spPr bwMode="auto">
              <a:xfrm>
                <a:off x="-5763257" y="3096183"/>
                <a:ext cx="350624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КБ РФ</a:t>
                </a:r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auto">
              <a:xfrm>
                <a:off x="-5735320" y="4831806"/>
                <a:ext cx="3510871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газовый конденсат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-2279165" y="3930573"/>
                <a:ext cx="910231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+ 6,0%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Rectangle 1"/>
              <p:cNvSpPr>
                <a:spLocks noChangeArrowheads="1"/>
              </p:cNvSpPr>
              <p:nvPr/>
            </p:nvSpPr>
            <p:spPr bwMode="auto">
              <a:xfrm>
                <a:off x="-5763256" y="3994645"/>
                <a:ext cx="3510872" cy="337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endParaRPr lang="ru-RU" altLang="ru-RU" b="1" dirty="0" smtClean="0">
                  <a:solidFill>
                    <a:srgbClr val="F79646"/>
                  </a:solidFill>
                </a:endParaRPr>
              </a:p>
            </p:txBody>
          </p:sp>
          <p:sp>
            <p:nvSpPr>
              <p:cNvPr id="31" name="Rectangle 1"/>
              <p:cNvSpPr>
                <a:spLocks noChangeArrowheads="1"/>
              </p:cNvSpPr>
              <p:nvPr/>
            </p:nvSpPr>
            <p:spPr bwMode="auto">
              <a:xfrm>
                <a:off x="-5735320" y="4220120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газ горючий природный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Rectangle 1"/>
              <p:cNvSpPr>
                <a:spLocks noChangeArrowheads="1"/>
              </p:cNvSpPr>
              <p:nvPr/>
            </p:nvSpPr>
            <p:spPr bwMode="auto">
              <a:xfrm>
                <a:off x="-5746528" y="3708677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нефть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84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latin typeface="Arial Narrow" panose="020B0606020202030204" pitchFamily="34" charset="0"/>
              </a:rPr>
              <a:t>Налог на добычу полезных ископаемых</a:t>
            </a:r>
            <a:endParaRPr lang="ru-RU" sz="1800" cap="all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2326" y="683063"/>
            <a:ext cx="42781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НДПИ поступило </a:t>
            </a:r>
            <a:r>
              <a:rPr lang="ru-RU" sz="1400" dirty="0" smtClean="0">
                <a:latin typeface="Arial Narrow" panose="020B0606020202030204" pitchFamily="34" charset="0"/>
              </a:rPr>
              <a:t>4 648,9 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330,8 млрд рублей, </a:t>
            </a:r>
            <a:r>
              <a:rPr lang="ru-RU" sz="1400" dirty="0">
                <a:latin typeface="Arial Narrow" panose="020B0606020202030204" pitchFamily="34" charset="0"/>
              </a:rPr>
              <a:t>или </a:t>
            </a:r>
            <a:r>
              <a:rPr lang="ru-RU" sz="1400" dirty="0" smtClean="0">
                <a:latin typeface="Arial Narrow" panose="020B0606020202030204" pitchFamily="34" charset="0"/>
              </a:rPr>
              <a:t>на 7,7% больше аналогичного периода 2018 года.</a:t>
            </a:r>
            <a:r>
              <a:rPr lang="ru-RU" sz="1400" dirty="0">
                <a:latin typeface="Arial Narrow" panose="020B0606020202030204" pitchFamily="34" charset="0"/>
              </a:rPr>
              <a:t> 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Рост поступлений НДПИ обусловлен в </a:t>
            </a:r>
            <a:r>
              <a:rPr lang="ru-RU" sz="1400" dirty="0" smtClean="0">
                <a:latin typeface="Arial Narrow" panose="020B0606020202030204" pitchFamily="34" charset="0"/>
              </a:rPr>
              <a:t>основном увеличением </a:t>
            </a:r>
            <a:r>
              <a:rPr lang="ru-RU" sz="1400" dirty="0">
                <a:latin typeface="Arial Narrow" panose="020B0606020202030204" pitchFamily="34" charset="0"/>
              </a:rPr>
              <a:t>поступлений по НДПИ на добычу </a:t>
            </a:r>
            <a:r>
              <a:rPr lang="ru-RU" sz="1400" dirty="0" smtClean="0">
                <a:latin typeface="Arial Narrow" panose="020B0606020202030204" pitchFamily="34" charset="0"/>
              </a:rPr>
              <a:t>нефти на 221,3 млрд рублей </a:t>
            </a:r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ru-RU" sz="1400" dirty="0" smtClean="0">
                <a:latin typeface="Arial Narrow" panose="020B0606020202030204" pitchFamily="34" charset="0"/>
              </a:rPr>
              <a:t>результате:</a:t>
            </a:r>
          </a:p>
          <a:p>
            <a:pPr algn="just" defTabSz="271463"/>
            <a:r>
              <a:rPr lang="ru-RU" sz="1400" dirty="0" smtClean="0">
                <a:latin typeface="Arial Narrow" panose="020B0606020202030204" pitchFamily="34" charset="0"/>
              </a:rPr>
              <a:t>	- изменения </a:t>
            </a:r>
            <a:r>
              <a:rPr lang="ru-RU" sz="1400" dirty="0">
                <a:latin typeface="Arial Narrow" panose="020B0606020202030204" pitchFamily="34" charset="0"/>
              </a:rPr>
              <a:t>законодательства и </a:t>
            </a:r>
            <a:r>
              <a:rPr lang="ru-RU" sz="1400" dirty="0" smtClean="0">
                <a:latin typeface="Arial Narrow" panose="020B0606020202030204" pitchFamily="34" charset="0"/>
              </a:rPr>
              <a:t>введения </a:t>
            </a:r>
            <a:r>
              <a:rPr lang="ru-RU" sz="1400" dirty="0">
                <a:latin typeface="Arial Narrow" panose="020B0606020202030204" pitchFamily="34" charset="0"/>
              </a:rPr>
              <a:t>в соответствии с Федеральным законом от 03 августа 2018 года № 301-ФЗ «О внесении изменений в отдельные законодательные акты Российской Федерации» </a:t>
            </a:r>
            <a:r>
              <a:rPr lang="ru-RU" sz="1400" dirty="0" smtClean="0">
                <a:latin typeface="Arial Narrow" panose="020B0606020202030204" pitchFamily="34" charset="0"/>
              </a:rPr>
              <a:t>повышающих коэффициентов, </a:t>
            </a:r>
            <a:r>
              <a:rPr lang="ru-RU" sz="1400" dirty="0">
                <a:latin typeface="Arial Narrow" panose="020B0606020202030204" pitchFamily="34" charset="0"/>
              </a:rPr>
              <a:t>увеличивающих ставку НДПИ в виде нефти </a:t>
            </a:r>
            <a:r>
              <a:rPr lang="ru-RU" sz="1400" dirty="0" smtClean="0">
                <a:latin typeface="Arial Narrow" panose="020B0606020202030204" pitchFamily="34" charset="0"/>
              </a:rPr>
              <a:t>за 9 месяцев в </a:t>
            </a:r>
            <a:r>
              <a:rPr lang="ru-RU" sz="1400" dirty="0">
                <a:latin typeface="Arial Narrow" panose="020B0606020202030204" pitchFamily="34" charset="0"/>
              </a:rPr>
              <a:t>среднем на 1 </a:t>
            </a:r>
            <a:r>
              <a:rPr lang="ru-RU" sz="1400" dirty="0" smtClean="0">
                <a:latin typeface="Arial Narrow" panose="020B0606020202030204" pitchFamily="34" charset="0"/>
              </a:rPr>
              <a:t>464,0 </a:t>
            </a:r>
            <a:r>
              <a:rPr lang="ru-RU" sz="1400" dirty="0">
                <a:latin typeface="Arial Narrow" panose="020B0606020202030204" pitchFamily="34" charset="0"/>
              </a:rPr>
              <a:t>рублей за 1 тыс. тонн </a:t>
            </a:r>
            <a:r>
              <a:rPr lang="ru-RU" sz="1400" i="1" dirty="0">
                <a:latin typeface="Arial Narrow" panose="020B0606020202030204" pitchFamily="34" charset="0"/>
              </a:rPr>
              <a:t>[дополнительно </a:t>
            </a:r>
            <a:r>
              <a:rPr lang="ru-RU" sz="1400" i="1" dirty="0" smtClean="0">
                <a:latin typeface="Arial Narrow" panose="020B0606020202030204" pitchFamily="34" charset="0"/>
              </a:rPr>
              <a:t>поступило </a:t>
            </a:r>
            <a:r>
              <a:rPr lang="ru-RU" sz="1400" i="1" dirty="0">
                <a:latin typeface="Arial Narrow" panose="020B0606020202030204" pitchFamily="34" charset="0"/>
              </a:rPr>
              <a:t>– </a:t>
            </a:r>
            <a:r>
              <a:rPr lang="ru-RU" sz="1400" i="1" dirty="0" smtClean="0">
                <a:latin typeface="Arial Narrow" panose="020B0606020202030204" pitchFamily="34" charset="0"/>
              </a:rPr>
              <a:t>445,0 млрд рублей].</a:t>
            </a:r>
            <a:endParaRPr lang="ru-RU" sz="1400" i="1" dirty="0">
              <a:latin typeface="Arial Narrow" panose="020B0606020202030204" pitchFamily="34" charset="0"/>
            </a:endParaRPr>
          </a:p>
          <a:p>
            <a:pPr algn="just" defTabSz="271463"/>
            <a:r>
              <a:rPr lang="ru-RU" sz="1400" dirty="0" smtClean="0">
                <a:latin typeface="Arial Narrow" panose="020B0606020202030204" pitchFamily="34" charset="0"/>
              </a:rPr>
              <a:t>	- </a:t>
            </a:r>
            <a:r>
              <a:rPr lang="ru-RU" sz="1400" dirty="0">
                <a:latin typeface="Arial Narrow" panose="020B0606020202030204" pitchFamily="34" charset="0"/>
              </a:rPr>
              <a:t>снижении цены на нефть марки «</a:t>
            </a:r>
            <a:r>
              <a:rPr lang="ru-RU" sz="1400" dirty="0" err="1">
                <a:latin typeface="Arial Narrow" panose="020B0606020202030204" pitchFamily="34" charset="0"/>
              </a:rPr>
              <a:t>Urals</a:t>
            </a:r>
            <a:r>
              <a:rPr lang="ru-RU" sz="1400" dirty="0">
                <a:latin typeface="Arial Narrow" panose="020B0606020202030204" pitchFamily="34" charset="0"/>
              </a:rPr>
              <a:t>» в декабре 2018 – </a:t>
            </a:r>
            <a:r>
              <a:rPr lang="ru-RU" sz="1400" dirty="0" smtClean="0">
                <a:latin typeface="Arial Narrow" panose="020B0606020202030204" pitchFamily="34" charset="0"/>
              </a:rPr>
              <a:t>августе </a:t>
            </a:r>
            <a:r>
              <a:rPr lang="ru-RU" sz="1400" dirty="0">
                <a:latin typeface="Arial Narrow" panose="020B0606020202030204" pitchFamily="34" charset="0"/>
              </a:rPr>
              <a:t>2019 на </a:t>
            </a:r>
            <a:r>
              <a:rPr lang="ru-RU" sz="1400" dirty="0" smtClean="0">
                <a:latin typeface="Arial Narrow" panose="020B0606020202030204" pitchFamily="34" charset="0"/>
              </a:rPr>
              <a:t>7,4% </a:t>
            </a:r>
            <a:r>
              <a:rPr lang="ru-RU" sz="1400" dirty="0">
                <a:latin typeface="Arial Narrow" panose="020B0606020202030204" pitchFamily="34" charset="0"/>
              </a:rPr>
              <a:t>(с </a:t>
            </a:r>
            <a:r>
              <a:rPr lang="ru-RU" sz="1400" dirty="0" smtClean="0">
                <a:latin typeface="Arial Narrow" panose="020B0606020202030204" pitchFamily="34" charset="0"/>
              </a:rPr>
              <a:t>69,0 </a:t>
            </a:r>
            <a:r>
              <a:rPr lang="ru-RU" sz="1400" dirty="0">
                <a:latin typeface="Arial Narrow" panose="020B0606020202030204" pitchFamily="34" charset="0"/>
              </a:rPr>
              <a:t>до </a:t>
            </a:r>
            <a:r>
              <a:rPr lang="ru-RU" sz="1400" dirty="0" smtClean="0">
                <a:latin typeface="Arial Narrow" panose="020B0606020202030204" pitchFamily="34" charset="0"/>
              </a:rPr>
              <a:t>63,9 </a:t>
            </a:r>
            <a:r>
              <a:rPr lang="ru-RU" sz="1400" dirty="0">
                <a:latin typeface="Arial Narrow" panose="020B0606020202030204" pitchFamily="34" charset="0"/>
              </a:rPr>
              <a:t>долл./за </a:t>
            </a:r>
            <a:r>
              <a:rPr lang="ru-RU" sz="1400" dirty="0" err="1">
                <a:latin typeface="Arial Narrow" panose="020B0606020202030204" pitchFamily="34" charset="0"/>
              </a:rPr>
              <a:t>барр</a:t>
            </a:r>
            <a:r>
              <a:rPr lang="ru-RU" sz="1400" dirty="0" smtClean="0">
                <a:latin typeface="Arial Narrow" panose="020B0606020202030204" pitchFamily="34" charset="0"/>
              </a:rPr>
              <a:t>.) </a:t>
            </a:r>
            <a:r>
              <a:rPr lang="ru-RU" sz="1400" dirty="0">
                <a:latin typeface="Arial Narrow" panose="020B0606020202030204" pitchFamily="34" charset="0"/>
              </a:rPr>
              <a:t>при одновременном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роста курса доллара США в декабре 2018 – </a:t>
            </a:r>
            <a:r>
              <a:rPr lang="ru-RU" sz="1400" dirty="0" smtClean="0">
                <a:latin typeface="Arial Narrow" panose="020B0606020202030204" pitchFamily="34" charset="0"/>
              </a:rPr>
              <a:t>августе </a:t>
            </a:r>
            <a:r>
              <a:rPr lang="ru-RU" sz="1400" dirty="0">
                <a:latin typeface="Arial Narrow" panose="020B0606020202030204" pitchFamily="34" charset="0"/>
              </a:rPr>
              <a:t>2019 на </a:t>
            </a:r>
            <a:r>
              <a:rPr lang="ru-RU" sz="1400" dirty="0" smtClean="0">
                <a:latin typeface="Arial Narrow" panose="020B0606020202030204" pitchFamily="34" charset="0"/>
              </a:rPr>
              <a:t>8,2% </a:t>
            </a:r>
            <a:r>
              <a:rPr lang="ru-RU" sz="1400" dirty="0">
                <a:latin typeface="Arial Narrow" panose="020B0606020202030204" pitchFamily="34" charset="0"/>
              </a:rPr>
              <a:t>(с </a:t>
            </a:r>
            <a:r>
              <a:rPr lang="ru-RU" sz="1400" dirty="0" smtClean="0">
                <a:latin typeface="Arial Narrow" panose="020B0606020202030204" pitchFamily="34" charset="0"/>
              </a:rPr>
              <a:t>60,4 </a:t>
            </a:r>
            <a:r>
              <a:rPr lang="ru-RU" sz="1400" dirty="0">
                <a:latin typeface="Arial Narrow" panose="020B0606020202030204" pitchFamily="34" charset="0"/>
              </a:rPr>
              <a:t>до </a:t>
            </a:r>
            <a:r>
              <a:rPr lang="ru-RU" sz="1400" dirty="0" smtClean="0">
                <a:latin typeface="Arial Narrow" panose="020B0606020202030204" pitchFamily="34" charset="0"/>
              </a:rPr>
              <a:t>65,3 </a:t>
            </a:r>
            <a:r>
              <a:rPr lang="ru-RU" sz="1400" dirty="0">
                <a:latin typeface="Arial Narrow" panose="020B0606020202030204" pitchFamily="34" charset="0"/>
              </a:rPr>
              <a:t>рублей за долл. </a:t>
            </a:r>
            <a:r>
              <a:rPr lang="ru-RU" sz="1400" dirty="0" smtClean="0">
                <a:latin typeface="Arial Narrow" panose="020B0606020202030204" pitchFamily="34" charset="0"/>
              </a:rPr>
              <a:t>США) </a:t>
            </a:r>
            <a:r>
              <a:rPr lang="ru-RU" sz="1400" i="1" dirty="0" smtClean="0">
                <a:latin typeface="Arial Narrow" panose="020B0606020202030204" pitchFamily="34" charset="0"/>
              </a:rPr>
              <a:t>[</a:t>
            </a:r>
            <a:r>
              <a:rPr lang="ru-RU" sz="1400" i="1" dirty="0" err="1" smtClean="0">
                <a:latin typeface="Arial Narrow" panose="020B0606020202030204" pitchFamily="34" charset="0"/>
              </a:rPr>
              <a:t>недопоступление</a:t>
            </a:r>
            <a:r>
              <a:rPr lang="ru-RU" sz="1400" i="1" dirty="0" smtClean="0">
                <a:latin typeface="Arial Narrow" panose="020B0606020202030204" pitchFamily="34" charset="0"/>
              </a:rPr>
              <a:t> составило – 88,6 млрд рублей].</a:t>
            </a:r>
          </a:p>
          <a:p>
            <a:pPr indent="182563" algn="just"/>
            <a:r>
              <a:rPr lang="ru-RU" sz="1400" dirty="0" smtClean="0">
                <a:latin typeface="Arial Narrow" panose="020B0606020202030204" pitchFamily="34" charset="0"/>
              </a:rPr>
              <a:t>По налогу на добычу газа горючего природного также наблюдается рост (на 72,8 млрд рублей), </a:t>
            </a:r>
            <a:r>
              <a:rPr lang="ru-RU" sz="1400" dirty="0">
                <a:latin typeface="Arial Narrow" panose="020B0606020202030204" pitchFamily="34" charset="0"/>
              </a:rPr>
              <a:t>обусловленный в основном увеличением цены реализации газа за пределы СНГ на </a:t>
            </a:r>
            <a:r>
              <a:rPr lang="ru-RU" sz="1400" dirty="0" smtClean="0">
                <a:latin typeface="Arial Narrow" panose="020B0606020202030204" pitchFamily="34" charset="0"/>
              </a:rPr>
              <a:t>27,6% </a:t>
            </a:r>
            <a:r>
              <a:rPr lang="ru-RU" sz="1400" dirty="0">
                <a:latin typeface="Arial Narrow" panose="020B0606020202030204" pitchFamily="34" charset="0"/>
              </a:rPr>
              <a:t>(с </a:t>
            </a:r>
            <a:r>
              <a:rPr lang="ru-RU" sz="1400" dirty="0" smtClean="0">
                <a:latin typeface="Arial Narrow" panose="020B0606020202030204" pitchFamily="34" charset="0"/>
              </a:rPr>
              <a:t>12 782 до 16 314 рублей/тыс</a:t>
            </a:r>
            <a:r>
              <a:rPr lang="ru-RU" sz="1400" dirty="0">
                <a:latin typeface="Arial Narrow" panose="020B0606020202030204" pitchFamily="34" charset="0"/>
              </a:rPr>
              <a:t>. куб. м.) </a:t>
            </a:r>
            <a:r>
              <a:rPr lang="ru-RU" sz="1400" i="1" dirty="0" smtClean="0">
                <a:latin typeface="Arial Narrow" panose="020B0606020202030204" pitchFamily="34" charset="0"/>
              </a:rPr>
              <a:t>[дополнительно поступило </a:t>
            </a:r>
            <a:r>
              <a:rPr lang="ru-RU" sz="1400" i="1" dirty="0">
                <a:latin typeface="Arial Narrow" panose="020B0606020202030204" pitchFamily="34" charset="0"/>
              </a:rPr>
              <a:t>– </a:t>
            </a:r>
            <a:r>
              <a:rPr lang="ru-RU" sz="1400" i="1" dirty="0" smtClean="0">
                <a:latin typeface="Arial Narrow" panose="020B0606020202030204" pitchFamily="34" charset="0"/>
              </a:rPr>
              <a:t>60,9 млрд рублей]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490633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2019 год по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налогу на добычу полезных ископаемых 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536544" y="833447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18512" y="6161087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090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Имущественные налоги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516" y="1124744"/>
            <a:ext cx="4441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имущественных налогов в консолидированный бюджет Российской Федерации в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январе-сентябре 2019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года составили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894,8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22,1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2,4% меньше,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чем 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аналогичном периоде 2018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года.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76056" y="1141537"/>
            <a:ext cx="377810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5113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Снижение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поступлений по налогу на имущество организаций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5,2% (37,6 млрд рублей) связано с исключением из объектов налогообложения движимого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имущества организаций (Федеральный закон от 03.08.2018 N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302-ФЗ). </a:t>
            </a:r>
          </a:p>
          <a:p>
            <a:pPr algn="just" defTabSz="265113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	Основные факторы роста поступлений транспортного налога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16,3% (10,2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рублей)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связаны с отменой налоговой льготы в отношении транспортных средств, максимальной массой свыше 12 тонн (Федеральный закон от 03.07.2016 № 249-ФЗ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увеличением в 29 субъектах Российской Федерации размера налоговых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ставок, вовлечением в налоговый оборот новых объектов и результатами работы по взысканию задолженности.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defTabSz="265113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Основные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факторы роста поступлений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 имущество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физлиц на 27,2% (4,0 млрд рублей) </a:t>
            </a:r>
            <a:r>
              <a:rPr lang="ru-RU" sz="1400" dirty="0" smtClean="0">
                <a:latin typeface="Arial Narrow" panose="020B0606020202030204" pitchFamily="34" charset="0"/>
              </a:rPr>
              <a:t>связаны </a:t>
            </a:r>
            <a:r>
              <a:rPr lang="ru-RU" sz="1400" dirty="0">
                <a:latin typeface="Arial Narrow" panose="020B0606020202030204" pitchFamily="34" charset="0"/>
              </a:rPr>
              <a:t>с </a:t>
            </a:r>
            <a:r>
              <a:rPr lang="ru-RU" sz="1400" dirty="0" smtClean="0">
                <a:latin typeface="Arial Narrow" panose="020B0606020202030204" pitchFamily="34" charset="0"/>
              </a:rPr>
              <a:t>ростом в сопоставимом периоде коэффициентов, применяемых при расчете налога исходя из кадастровой стоимости (п. 8 ст. 408 НК РФ), вовлечением в налоговый оборот более 1,6 млн. объектов и, как следствие, ростом совокупного объема налоговых начислений (на 21% к 2017 году), результативной работой по взысканию налоговой задолженности.  </a:t>
            </a:r>
          </a:p>
          <a:p>
            <a:pPr algn="just" defTabSz="265113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endParaRPr lang="ru-RU" sz="1400" dirty="0" smtClean="0">
              <a:latin typeface="Arial Narrow" panose="020B0606020202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5238" y="2276487"/>
            <a:ext cx="5074834" cy="4176849"/>
            <a:chOff x="-3793649" y="851160"/>
            <a:chExt cx="5218850" cy="3142233"/>
          </a:xfrm>
        </p:grpSpPr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3765276793"/>
                </p:ext>
              </p:extLst>
            </p:nvPr>
          </p:nvGraphicFramePr>
          <p:xfrm>
            <a:off x="-3793649" y="865296"/>
            <a:ext cx="5218850" cy="3128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2" name="Группа 41"/>
            <p:cNvGrpSpPr/>
            <p:nvPr/>
          </p:nvGrpSpPr>
          <p:grpSpPr>
            <a:xfrm>
              <a:off x="-3692255" y="851160"/>
              <a:ext cx="4182836" cy="2979718"/>
              <a:chOff x="-3825062" y="851160"/>
              <a:chExt cx="4182836" cy="2979718"/>
            </a:xfrm>
          </p:grpSpPr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-757842" y="851160"/>
                <a:ext cx="1115616" cy="223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200" dirty="0" smtClean="0">
                    <a:solidFill>
                      <a:prstClr val="black"/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млрд. рублей</a:t>
                </a:r>
                <a:endParaRPr lang="ru-RU" altLang="ru-RU" dirty="0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-3825062" y="1309363"/>
                <a:ext cx="3932631" cy="2521515"/>
                <a:chOff x="-5379873" y="937907"/>
                <a:chExt cx="5233323" cy="3071986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-5072726" y="3665773"/>
                  <a:ext cx="1667215" cy="3441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+ 27,2 %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-5094018" y="3170996"/>
                  <a:ext cx="1469579" cy="3385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+ 10,6 %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-4968557" y="2665117"/>
                  <a:ext cx="1558417" cy="3385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+ 19,9 %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3632" y="937907"/>
                  <a:ext cx="4330192" cy="333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организаций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25" name="Rectangle 1"/>
                <p:cNvSpPr>
                  <a:spLocks noChangeArrowheads="1"/>
                </p:cNvSpPr>
                <p:nvPr/>
              </p:nvSpPr>
              <p:spPr bwMode="auto">
                <a:xfrm>
                  <a:off x="-5351765" y="1435304"/>
                  <a:ext cx="4793175" cy="333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Земельный налог 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26" name="Rectangle 1"/>
                <p:cNvSpPr>
                  <a:spLocks noChangeArrowheads="1"/>
                </p:cNvSpPr>
                <p:nvPr/>
              </p:nvSpPr>
              <p:spPr bwMode="auto">
                <a:xfrm>
                  <a:off x="-5379873" y="1923501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Транспортный налог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-4563706" y="2159607"/>
                  <a:ext cx="1489394" cy="3385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+ 16,3 %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-1889451" y="1175956"/>
                  <a:ext cx="1151642" cy="3385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−5,2 %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7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1" y="2914765"/>
                  <a:ext cx="3510868" cy="3102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cs typeface="Times New Roman" pitchFamily="18" charset="0"/>
                    </a:rPr>
                    <a:t>- с организаций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38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2" y="3412406"/>
                  <a:ext cx="5220512" cy="3102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физических лиц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41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0" y="2425993"/>
                  <a:ext cx="3510866" cy="3102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cs typeface="Times New Roman" pitchFamily="18" charset="0"/>
                    </a:rPr>
                    <a:t>- с физических лиц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27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74518" y="2303336"/>
            <a:ext cx="28540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600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Имущественные налоги</a:t>
            </a:r>
            <a:endParaRPr lang="ru-RU" altLang="ru-RU" sz="2400" dirty="0" smtClean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07904" y="2592000"/>
            <a:ext cx="88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−2,4 %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27865" y="3710627"/>
            <a:ext cx="1019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+ 1,1 %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84375656"/>
              </p:ext>
            </p:extLst>
          </p:nvPr>
        </p:nvGraphicFramePr>
        <p:xfrm>
          <a:off x="971600" y="4173526"/>
          <a:ext cx="2652284" cy="253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27300673"/>
              </p:ext>
            </p:extLst>
          </p:nvPr>
        </p:nvGraphicFramePr>
        <p:xfrm>
          <a:off x="37114" y="1031937"/>
          <a:ext cx="4524196" cy="308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9484" y="8806"/>
            <a:ext cx="894960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Утилизационный сбор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6431" y="1232184"/>
            <a:ext cx="40836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поступлений утилизационного сбора за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январь-сентябрь 2019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года на 37,3 млрд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рублей, или на 32,8%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обусловлен  индексацией ставок, применяемых к колесным и самоходным транспортным средствам в среднем на 15%.</a:t>
            </a: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Одновременно с этим, рост объема поступлений обеспечен увеличением объёмов производства колесных транспортных средств в 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IV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квартале 2018 года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(срок уплаты по которым приходится на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квартал 2019 года), 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и 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II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кварталах 2019 года на 4%, а также объемов производства самоходных транспортных средств - на 20%.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8545" y="1859657"/>
            <a:ext cx="3441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Утилизационный сбор за колесные  транспортные средства и прицепы к ним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131842" y="970607"/>
            <a:ext cx="12715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900" dirty="0">
              <a:solidFill>
                <a:prstClr val="black"/>
              </a:solidFill>
            </a:endParaRPr>
          </a:p>
        </p:txBody>
      </p:sp>
      <p:sp>
        <p:nvSpPr>
          <p:cNvPr id="10" name="Номер слайда 3"/>
          <p:cNvSpPr>
            <a:spLocks noGrp="1"/>
          </p:cNvSpPr>
          <p:nvPr/>
        </p:nvSpPr>
        <p:spPr bwMode="auto">
          <a:xfrm>
            <a:off x="8418512" y="623731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708920"/>
            <a:ext cx="4537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Утилизационный сбор за самоходные  машины и прицепы к </a:t>
            </a: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ним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4" y="1196752"/>
            <a:ext cx="2687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Утилизационный сбор, всего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67603" y="1540961"/>
            <a:ext cx="8875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+32,8%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29255" y="2418034"/>
            <a:ext cx="87669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29,6%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6602" y="3242238"/>
            <a:ext cx="124311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в 1,7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раза</a:t>
            </a:r>
            <a:endParaRPr lang="ru-RU" sz="18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142" y="3711863"/>
            <a:ext cx="4487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 2019 год по утилизационному сбору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0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8" y="14840"/>
            <a:ext cx="906167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Налоги, уплачиваемые в связи с применением специальных налоговых режимов*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9544" y="1020871"/>
            <a:ext cx="3993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налогов, уплачиваемых в связи с применением специальных налоговых режимов, в </a:t>
            </a:r>
            <a:r>
              <a:rPr lang="ru-RU" sz="1400" dirty="0" smtClean="0">
                <a:latin typeface="Arial Narrow" panose="020B0606020202030204" pitchFamily="34" charset="0"/>
              </a:rPr>
              <a:t>консолидированные бюджеты субъектов Российской </a:t>
            </a:r>
            <a:r>
              <a:rPr lang="ru-RU" sz="1400" dirty="0">
                <a:latin typeface="Arial Narrow" panose="020B0606020202030204" pitchFamily="34" charset="0"/>
              </a:rPr>
              <a:t>Федерации </a:t>
            </a:r>
            <a:r>
              <a:rPr lang="ru-RU" sz="1400" dirty="0" smtClean="0">
                <a:latin typeface="Arial Narrow" panose="020B0606020202030204" pitchFamily="34" charset="0"/>
              </a:rPr>
              <a:t>за январь-сентябрь 2019 года составили 439,8 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14,2%, или на 54,8 млрд рублей </a:t>
            </a:r>
            <a:r>
              <a:rPr lang="ru-RU" sz="1400" dirty="0">
                <a:latin typeface="Arial Narrow" panose="020B0606020202030204" pitchFamily="34" charset="0"/>
              </a:rPr>
              <a:t>больше, чем </a:t>
            </a:r>
            <a:r>
              <a:rPr lang="ru-RU" sz="1400" dirty="0" smtClean="0">
                <a:latin typeface="Arial Narrow" panose="020B0606020202030204" pitchFamily="34" charset="0"/>
              </a:rPr>
              <a:t>за январь-сентябрь 2018 года (в основном за счет роста налоговой базы по УСН, а также за счет роста количества плательщиков). </a:t>
            </a:r>
            <a:r>
              <a:rPr lang="ru-RU" sz="1400" dirty="0">
                <a:latin typeface="Arial Narrow" panose="020B0606020202030204" pitchFamily="34" charset="0"/>
              </a:rPr>
              <a:t>При этом в </a:t>
            </a:r>
            <a:r>
              <a:rPr lang="ru-RU" sz="1400" dirty="0" smtClean="0">
                <a:latin typeface="Arial Narrow" panose="020B0606020202030204" pitchFamily="34" charset="0"/>
              </a:rPr>
              <a:t>местные бюджеты поступило 140,7 млрд рублей, что на 16,1 млрд рублей, или на 12,9% больше чем за </a:t>
            </a:r>
            <a:r>
              <a:rPr lang="ru-RU" sz="1400" dirty="0">
                <a:latin typeface="Arial Narrow" panose="020B0606020202030204" pitchFamily="34" charset="0"/>
              </a:rPr>
              <a:t>январь-сентябрь 2018 </a:t>
            </a:r>
            <a:r>
              <a:rPr lang="ru-RU" sz="1400" dirty="0" smtClean="0">
                <a:latin typeface="Arial Narrow" panose="020B0606020202030204" pitchFamily="34" charset="0"/>
              </a:rPr>
              <a:t>года. 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673113" y="1526849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4741" y="1689871"/>
            <a:ext cx="4864318" cy="2520281"/>
            <a:chOff x="299290" y="1848269"/>
            <a:chExt cx="4864318" cy="2332166"/>
          </a:xfrm>
        </p:grpSpPr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71099936"/>
                </p:ext>
              </p:extLst>
            </p:nvPr>
          </p:nvGraphicFramePr>
          <p:xfrm>
            <a:off x="339072" y="1865145"/>
            <a:ext cx="4824536" cy="23152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Прямоугольник 5"/>
            <p:cNvSpPr/>
            <p:nvPr/>
          </p:nvSpPr>
          <p:spPr>
            <a:xfrm>
              <a:off x="2603546" y="2506060"/>
              <a:ext cx="886781" cy="341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+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1</a:t>
              </a: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6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,6%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Rectangle 1"/>
            <p:cNvSpPr>
              <a:spLocks noChangeArrowheads="1"/>
            </p:cNvSpPr>
            <p:nvPr/>
          </p:nvSpPr>
          <p:spPr bwMode="auto">
            <a:xfrm>
              <a:off x="339072" y="2734940"/>
              <a:ext cx="680298" cy="28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ЕНВД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299565" y="3165873"/>
              <a:ext cx="719805" cy="28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ЕСХН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9" name="Rectangle 1"/>
            <p:cNvSpPr>
              <a:spLocks noChangeArrowheads="1"/>
            </p:cNvSpPr>
            <p:nvPr/>
          </p:nvSpPr>
          <p:spPr bwMode="auto">
            <a:xfrm>
              <a:off x="299290" y="3623202"/>
              <a:ext cx="864096" cy="28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Патент</a:t>
              </a:r>
              <a:endParaRPr kumimoji="0" lang="ru-RU" altLang="ru-RU" sz="240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595434" y="2943955"/>
              <a:ext cx="732893" cy="341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- </a:t>
              </a: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1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,7%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342780" y="2312874"/>
              <a:ext cx="2336043" cy="28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УСН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5" name="Rectangle 1"/>
            <p:cNvSpPr>
              <a:spLocks noChangeArrowheads="1"/>
            </p:cNvSpPr>
            <p:nvPr/>
          </p:nvSpPr>
          <p:spPr bwMode="auto">
            <a:xfrm>
              <a:off x="342780" y="1848269"/>
              <a:ext cx="2336043" cy="28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Всего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1309" y="1005440"/>
            <a:ext cx="4534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Динамика поступления налогов, уплачиваемых в связи с применением специальных налоговых режимов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месяцев 201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года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1914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Численность плательщиков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налогов, уплачиваемых в связи с применением </a:t>
            </a:r>
            <a:r>
              <a:rPr lang="ru-RU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спецрежимов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, по видам налогов в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07139" y="4819099"/>
            <a:ext cx="2969971" cy="1706245"/>
            <a:chOff x="342780" y="4782972"/>
            <a:chExt cx="2969971" cy="1706245"/>
          </a:xfrm>
        </p:grpSpPr>
        <p:graphicFrame>
          <p:nvGraphicFramePr>
            <p:cNvPr id="16" name="Диаграмма 15"/>
            <p:cNvGraphicFramePr/>
            <p:nvPr>
              <p:extLst>
                <p:ext uri="{D42A27DB-BD31-4B8C-83A1-F6EECF244321}">
                  <p14:modId xmlns:p14="http://schemas.microsoft.com/office/powerpoint/2010/main" val="3605392511"/>
                </p:ext>
              </p:extLst>
            </p:nvPr>
          </p:nvGraphicFramePr>
          <p:xfrm>
            <a:off x="342780" y="4782972"/>
            <a:ext cx="2924810" cy="1706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Надпись 2"/>
            <p:cNvSpPr txBox="1">
              <a:spLocks noChangeArrowheads="1"/>
            </p:cNvSpPr>
            <p:nvPr/>
          </p:nvSpPr>
          <p:spPr bwMode="auto">
            <a:xfrm>
              <a:off x="1195290" y="5085184"/>
              <a:ext cx="693895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+ 1,4</a:t>
              </a: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1889185" y="5661248"/>
              <a:ext cx="560705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-3,6</a:t>
              </a: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Надпись 2"/>
            <p:cNvSpPr txBox="1">
              <a:spLocks noChangeArrowheads="1"/>
            </p:cNvSpPr>
            <p:nvPr/>
          </p:nvSpPr>
          <p:spPr bwMode="auto">
            <a:xfrm>
              <a:off x="2374856" y="5624434"/>
              <a:ext cx="937895" cy="230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80000"/>
                </a:lnSpc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+13,2%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5244" y="6516052"/>
            <a:ext cx="4528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* - за исключением СРП и налога на профессиональный доход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19872" y="1916832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+ 14,2%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3986" y="4712183"/>
            <a:ext cx="9589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тыс. </a:t>
            </a:r>
          </a:p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плательщиков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8" y="14840"/>
            <a:ext cx="906167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 smtClean="0"/>
              <a:t>НАЛОГ НА ПРОФЕССИОНАЛЬНЫЙ ДОХОД</a:t>
            </a:r>
            <a:endParaRPr lang="ru-RU" sz="1800" cap="all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9544" y="1236272"/>
            <a:ext cx="39932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 </a:t>
            </a:r>
            <a:r>
              <a:rPr lang="ru-RU" sz="1400" b="1" dirty="0">
                <a:latin typeface="Arial Narrow" panose="020B0606020202030204" pitchFamily="34" charset="0"/>
              </a:rPr>
              <a:t>1 января 2019 года </a:t>
            </a:r>
            <a:r>
              <a:rPr lang="ru-RU" sz="1400" dirty="0">
                <a:latin typeface="Arial Narrow" panose="020B0606020202030204" pitchFamily="34" charset="0"/>
              </a:rPr>
              <a:t>в соответствии с Федеральным законом от 27.11.2018 № 422-ФЗ начался эксперимент по введению специального налогового режима «Налог на профессиональный доход», который реализуется </a:t>
            </a: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4 регионах: в Москве, в Московской и Калужской областях, а также в Республике Татарстан.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За январь-сентябрь 2019 </a:t>
            </a:r>
            <a:r>
              <a:rPr lang="ru-RU" sz="1400" dirty="0">
                <a:latin typeface="Arial Narrow" panose="020B0606020202030204" pitchFamily="34" charset="0"/>
              </a:rPr>
              <a:t>года  в качестве налогоплательщиков налога на профессиональный доход зарегистрировались более </a:t>
            </a:r>
            <a:r>
              <a:rPr lang="ru-RU" sz="1400" dirty="0" smtClean="0">
                <a:latin typeface="Arial Narrow" panose="020B0606020202030204" pitchFamily="34" charset="0"/>
              </a:rPr>
              <a:t>219,4 тыс</a:t>
            </a:r>
            <a:r>
              <a:rPr lang="ru-RU" sz="1400" dirty="0">
                <a:latin typeface="Arial Narrow" panose="020B0606020202030204" pitchFamily="34" charset="0"/>
              </a:rPr>
              <a:t>. человек, суммарный оборот по которым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22,9 </a:t>
            </a:r>
            <a:r>
              <a:rPr lang="ru-RU" sz="1400" dirty="0">
                <a:latin typeface="Arial Narrow" panose="020B0606020202030204" pitchFamily="34" charset="0"/>
              </a:rPr>
              <a:t>млрд рублей.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Сумма уплаченного налога этой категорией налогоплательщиков составила </a:t>
            </a:r>
            <a:r>
              <a:rPr lang="ru-RU" sz="1400" dirty="0" smtClean="0">
                <a:latin typeface="Arial Narrow" panose="020B0606020202030204" pitchFamily="34" charset="0"/>
              </a:rPr>
              <a:t>539,8 </a:t>
            </a:r>
            <a:r>
              <a:rPr lang="ru-RU" sz="1400" dirty="0">
                <a:latin typeface="Arial Narrow" panose="020B0606020202030204" pitchFamily="34" charset="0"/>
              </a:rPr>
              <a:t>млн рублей.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744416" y="1196752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млн рублей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903546163"/>
              </p:ext>
            </p:extLst>
          </p:nvPr>
        </p:nvGraphicFramePr>
        <p:xfrm>
          <a:off x="323528" y="1658417"/>
          <a:ext cx="4824536" cy="85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489140"/>
            <a:ext cx="30380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Налог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профессиональный доход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Численность зарегистрированных плательщиков налога на профессиональный доход в январе-сентябре 2019 года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07961124"/>
              </p:ext>
            </p:extLst>
          </p:nvPr>
        </p:nvGraphicFramePr>
        <p:xfrm>
          <a:off x="899592" y="4141516"/>
          <a:ext cx="2924810" cy="17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31840" y="3949712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тыс. </a:t>
            </a:r>
          </a:p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плательщиков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586007177"/>
              </p:ext>
            </p:extLst>
          </p:nvPr>
        </p:nvGraphicFramePr>
        <p:xfrm>
          <a:off x="270951" y="1154777"/>
          <a:ext cx="4701771" cy="26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>
                <a:latin typeface="Arial Narrow" panose="020B0606020202030204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6353" y="1490962"/>
            <a:ext cx="383505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страховых взносов на обязательное социальное </a:t>
            </a:r>
            <a:r>
              <a:rPr lang="ru-RU" sz="1400" dirty="0" smtClean="0">
                <a:latin typeface="Arial Narrow" panose="020B0606020202030204" pitchFamily="34" charset="0"/>
              </a:rPr>
              <a:t>страхование (ОСС), </a:t>
            </a:r>
            <a:r>
              <a:rPr lang="ru-RU" sz="1400" dirty="0">
                <a:latin typeface="Arial Narrow" panose="020B0606020202030204" pitchFamily="34" charset="0"/>
              </a:rPr>
              <a:t>администрируемых ФНС России, в </a:t>
            </a:r>
            <a:r>
              <a:rPr lang="ru-RU" sz="1400" dirty="0" smtClean="0">
                <a:latin typeface="Arial Narrow" panose="020B0606020202030204" pitchFamily="34" charset="0"/>
              </a:rPr>
              <a:t>январе-сентябре 2019 года </a:t>
            </a:r>
            <a:r>
              <a:rPr lang="ru-RU" sz="1400" dirty="0">
                <a:latin typeface="Arial Narrow" panose="020B0606020202030204" pitchFamily="34" charset="0"/>
              </a:rPr>
              <a:t>составили </a:t>
            </a:r>
            <a:r>
              <a:rPr lang="ru-RU" sz="1400" dirty="0" smtClean="0">
                <a:latin typeface="Arial Narrow" panose="020B0606020202030204" pitchFamily="34" charset="0"/>
              </a:rPr>
              <a:t>5 051,0 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9,6%, </a:t>
            </a:r>
            <a:r>
              <a:rPr lang="ru-RU" sz="1400" dirty="0">
                <a:latin typeface="Arial Narrow" panose="020B0606020202030204" pitchFamily="34" charset="0"/>
              </a:rPr>
              <a:t>или на </a:t>
            </a:r>
            <a:r>
              <a:rPr lang="ru-RU" sz="1400" dirty="0" smtClean="0">
                <a:latin typeface="Arial Narrow" panose="020B0606020202030204" pitchFamily="34" charset="0"/>
              </a:rPr>
              <a:t>442,4 млрд </a:t>
            </a:r>
            <a:r>
              <a:rPr lang="ru-RU" sz="1400" dirty="0">
                <a:latin typeface="Arial Narrow" panose="020B0606020202030204" pitchFamily="34" charset="0"/>
              </a:rPr>
              <a:t>рублей больше </a:t>
            </a:r>
            <a:r>
              <a:rPr lang="ru-RU" sz="1400" dirty="0" smtClean="0">
                <a:latin typeface="Arial Narrow" panose="020B0606020202030204" pitchFamily="34" charset="0"/>
              </a:rPr>
              <a:t>аналогичного периода 2018 года.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Темпы роста поступлений страховых взносов, администрируемых ФНС России, в государственные внебюджетные фонды Российской Федерации в </a:t>
            </a:r>
            <a:r>
              <a:rPr lang="ru-RU" sz="1400" dirty="0" smtClean="0">
                <a:latin typeface="Arial Narrow" panose="020B0606020202030204" pitchFamily="34" charset="0"/>
              </a:rPr>
              <a:t>январе-сентябре 2019 года </a:t>
            </a:r>
            <a:r>
              <a:rPr lang="ru-RU" sz="1400" dirty="0">
                <a:latin typeface="Arial Narrow" panose="020B0606020202030204" pitchFamily="34" charset="0"/>
              </a:rPr>
              <a:t>превышают темпы роста заработной платы (</a:t>
            </a:r>
            <a:r>
              <a:rPr lang="ru-RU" sz="1400" dirty="0" smtClean="0">
                <a:latin typeface="Arial Narrow" panose="020B0606020202030204" pitchFamily="34" charset="0"/>
              </a:rPr>
              <a:t>107,2</a:t>
            </a:r>
            <a:r>
              <a:rPr lang="ru-RU" sz="1400" dirty="0">
                <a:latin typeface="Arial Narrow" panose="020B0606020202030204" pitchFamily="34" charset="0"/>
              </a:rPr>
              <a:t>% в </a:t>
            </a:r>
            <a:r>
              <a:rPr lang="ru-RU" sz="1400" dirty="0" smtClean="0">
                <a:latin typeface="Arial Narrow" panose="020B0606020202030204" pitchFamily="34" charset="0"/>
              </a:rPr>
              <a:t>январе-сентябре </a:t>
            </a:r>
            <a:r>
              <a:rPr lang="ru-RU" sz="1400" dirty="0">
                <a:latin typeface="Arial Narrow" panose="020B0606020202030204" pitchFamily="34" charset="0"/>
              </a:rPr>
              <a:t>2019 года) на </a:t>
            </a:r>
            <a:r>
              <a:rPr lang="ru-RU" sz="1400" dirty="0" smtClean="0">
                <a:latin typeface="Arial Narrow" panose="020B0606020202030204" pitchFamily="34" charset="0"/>
              </a:rPr>
              <a:t>2,4 </a:t>
            </a:r>
            <a:r>
              <a:rPr lang="ru-RU" sz="1400" dirty="0">
                <a:latin typeface="Arial Narrow" panose="020B0606020202030204" pitchFamily="34" charset="0"/>
              </a:rPr>
              <a:t>п.п., в том числе темпы роста поступлений в ПФР – на </a:t>
            </a:r>
            <a:r>
              <a:rPr lang="ru-RU" sz="1400" dirty="0" smtClean="0">
                <a:latin typeface="Arial Narrow" panose="020B0606020202030204" pitchFamily="34" charset="0"/>
              </a:rPr>
              <a:t>1,8 </a:t>
            </a:r>
            <a:r>
              <a:rPr lang="ru-RU" sz="1400" dirty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Таким образом, за счет превышения динамики поступлений над заработной платой дополнительно поступило по всем фондам порядка </a:t>
            </a:r>
            <a:r>
              <a:rPr lang="ru-RU" sz="1400" dirty="0" smtClean="0">
                <a:latin typeface="Arial Narrow" panose="020B0606020202030204" pitchFamily="34" charset="0"/>
              </a:rPr>
              <a:t>110,6 </a:t>
            </a:r>
            <a:r>
              <a:rPr lang="ru-RU" sz="1400" dirty="0">
                <a:latin typeface="Arial Narrow" panose="020B0606020202030204" pitchFamily="34" charset="0"/>
              </a:rPr>
              <a:t>млрд рублей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820853" y="1036248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4308" y="1623217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+ 9,6%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72768" y="1918402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ПФР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20362" y="2472767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ФОМС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407836" y="3025964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ФСС</a:t>
            </a:r>
            <a:endParaRPr kumimoji="0" lang="ru-RU" altLang="ru-RU" sz="24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0897" y="2194842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20362" y="1368370"/>
            <a:ext cx="2336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Страховые взносы на ОСС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15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1155" y="18661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 smtClean="0"/>
              <a:t>контрольная работа</a:t>
            </a:r>
            <a:endParaRPr lang="ru-RU" sz="1800" cap="all" dirty="0"/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87145" y="1039523"/>
            <a:ext cx="4453598" cy="705400"/>
            <a:chOff x="278053" y="1038929"/>
            <a:chExt cx="4453598" cy="7054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49606" t="26901" r="28147" b="38100"/>
            <a:stretch/>
          </p:blipFill>
          <p:spPr>
            <a:xfrm>
              <a:off x="278053" y="1086648"/>
              <a:ext cx="443882" cy="41665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50654" y="1047990"/>
              <a:ext cx="1678622" cy="696339"/>
            </a:xfrm>
            <a:prstGeom prst="rect">
              <a:avLst/>
            </a:prstGeom>
          </p:spPr>
          <p:txBody>
            <a:bodyPr wrap="none" lIns="104105" tIns="52052" rIns="104105" bIns="52052" anchor="ctr">
              <a:no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Поступило по результатам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контрольно-аналитической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работы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	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896913" y="1095909"/>
              <a:ext cx="8347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+17,0%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595218" y="1049743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431556" y="1038929"/>
              <a:ext cx="15257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255,2 </a:t>
              </a:r>
              <a:r>
                <a:rPr lang="ru-RU" sz="11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 </a:t>
              </a:r>
            </a:p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млрд рублей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688146" y="1659600"/>
            <a:ext cx="4521099" cy="662115"/>
            <a:chOff x="235908" y="1599122"/>
            <a:chExt cx="4521099" cy="662115"/>
          </a:xfrm>
        </p:grpSpPr>
        <p:sp>
          <p:nvSpPr>
            <p:cNvPr id="5" name="TextBox 4"/>
            <p:cNvSpPr txBox="1"/>
            <p:nvPr/>
          </p:nvSpPr>
          <p:spPr>
            <a:xfrm>
              <a:off x="718394" y="1638722"/>
              <a:ext cx="1958830" cy="62251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в т.ч. по результатам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аналитической работы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businessman3.png"/>
            <p:cNvPicPr/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235908" y="1690795"/>
              <a:ext cx="474058" cy="4940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4" name="Прямоугольник 33"/>
            <p:cNvSpPr/>
            <p:nvPr/>
          </p:nvSpPr>
          <p:spPr>
            <a:xfrm>
              <a:off x="3785266" y="1671122"/>
              <a:ext cx="9717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в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 1,6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раза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58020" y="1599122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507508" y="1671122"/>
              <a:ext cx="13590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90,0 </a:t>
              </a:r>
            </a:p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млрд рублей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78212" y="943357"/>
            <a:ext cx="4387146" cy="630200"/>
            <a:chOff x="4974874" y="909886"/>
            <a:chExt cx="4387146" cy="630200"/>
          </a:xfrm>
        </p:grpSpPr>
        <p:sp>
          <p:nvSpPr>
            <p:cNvPr id="32" name="TextBox 31"/>
            <p:cNvSpPr txBox="1"/>
            <p:nvPr/>
          </p:nvSpPr>
          <p:spPr>
            <a:xfrm>
              <a:off x="5342310" y="945900"/>
              <a:ext cx="914400" cy="546963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Количество выездных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налоговых проверок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473777" y="955311"/>
              <a:ext cx="9748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7,1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тыс.</a:t>
              </a:r>
            </a:p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проверок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8" name="verified7.png"/>
            <p:cNvPicPr/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4974874" y="971817"/>
              <a:ext cx="369447" cy="52248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0" name="Прямоугольник 29"/>
            <p:cNvSpPr/>
            <p:nvPr/>
          </p:nvSpPr>
          <p:spPr>
            <a:xfrm rot="10800000">
              <a:off x="8309444" y="909886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527282" y="1006052"/>
              <a:ext cx="8347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-34,4%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92159" y="1654656"/>
            <a:ext cx="4592900" cy="614642"/>
            <a:chOff x="4964185" y="1678764"/>
            <a:chExt cx="4592900" cy="614642"/>
          </a:xfrm>
        </p:grpSpPr>
        <p:sp>
          <p:nvSpPr>
            <p:cNvPr id="33" name="TextBox 32"/>
            <p:cNvSpPr txBox="1"/>
            <p:nvPr/>
          </p:nvSpPr>
          <p:spPr>
            <a:xfrm>
              <a:off x="5322275" y="1703542"/>
              <a:ext cx="914400" cy="548282"/>
            </a:xfrm>
            <a:prstGeom prst="rect">
              <a:avLst/>
            </a:prstGeom>
          </p:spPr>
          <p:txBody>
            <a:bodyPr wrap="none" lIns="104105" tIns="52052" rIns="104105" bIns="52052" anchor="ctr">
              <a:no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latin typeface="Arial Narrow" panose="020B0606020202030204" pitchFamily="34" charset="0"/>
                </a:rPr>
                <a:t>Эффективность одной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>
                  <a:latin typeface="Arial Narrow" panose="020B0606020202030204" pitchFamily="34" charset="0"/>
                </a:rPr>
                <a:t>в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ыездной налоговой проверки,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latin typeface="Arial Narrow" panose="020B0606020202030204" pitchFamily="34" charset="0"/>
                </a:rPr>
                <a:t>выявившей нарушения</a:t>
              </a:r>
              <a:endParaRPr lang="ru-RU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487793" y="1708631"/>
              <a:ext cx="109755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36,2 </a:t>
              </a:r>
            </a:p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млн рублей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50590" t="26901" r="29132" b="37400"/>
            <a:stretch/>
          </p:blipFill>
          <p:spPr>
            <a:xfrm>
              <a:off x="4964185" y="1752186"/>
              <a:ext cx="435248" cy="457174"/>
            </a:xfrm>
            <a:prstGeom prst="rect">
              <a:avLst/>
            </a:prstGeom>
          </p:spPr>
        </p:pic>
        <p:sp>
          <p:nvSpPr>
            <p:cNvPr id="39" name="Прямоугольник 38"/>
            <p:cNvSpPr/>
            <p:nvPr/>
          </p:nvSpPr>
          <p:spPr>
            <a:xfrm>
              <a:off x="8384808" y="1678764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585344" y="1836374"/>
              <a:ext cx="971741" cy="28879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в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 1,6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раза</a:t>
              </a:r>
              <a:endParaRPr lang="ru-RU" sz="13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57200" y="2770470"/>
            <a:ext cx="8473900" cy="3754874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450000" algn="just"/>
            <a:r>
              <a:rPr lang="ru-RU" sz="1400" dirty="0">
                <a:latin typeface="Arial Narrow" panose="020B0606020202030204" pitchFamily="34" charset="0"/>
              </a:rPr>
              <a:t>Развитие и </a:t>
            </a:r>
            <a:r>
              <a:rPr lang="ru-RU" sz="1400" dirty="0" smtClean="0">
                <a:latin typeface="Arial Narrow" panose="020B0606020202030204" pitchFamily="34" charset="0"/>
              </a:rPr>
              <a:t>совершенствование механизмов налогового контроля направлено на повышение качества </a:t>
            </a:r>
            <a:r>
              <a:rPr lang="ru-RU" sz="1400" dirty="0">
                <a:latin typeface="Arial Narrow" panose="020B0606020202030204" pitchFamily="34" charset="0"/>
              </a:rPr>
              <a:t>и </a:t>
            </a:r>
            <a:r>
              <a:rPr lang="ru-RU" sz="1400" dirty="0" smtClean="0">
                <a:latin typeface="Arial Narrow" panose="020B0606020202030204" pitchFamily="34" charset="0"/>
              </a:rPr>
              <a:t>эффективности </a:t>
            </a:r>
            <a:r>
              <a:rPr lang="ru-RU" sz="1400" dirty="0">
                <a:latin typeface="Arial Narrow" panose="020B0606020202030204" pitchFamily="34" charset="0"/>
              </a:rPr>
              <a:t>выявления сокрытой налоговой </a:t>
            </a:r>
            <a:r>
              <a:rPr lang="ru-RU" sz="1400" dirty="0" smtClean="0">
                <a:latin typeface="Arial Narrow" panose="020B0606020202030204" pitchFamily="34" charset="0"/>
              </a:rPr>
              <a:t>базы и недостоверной </a:t>
            </a:r>
            <a:r>
              <a:rPr lang="ru-RU" sz="1400" dirty="0">
                <a:latin typeface="Arial Narrow" panose="020B0606020202030204" pitchFamily="34" charset="0"/>
              </a:rPr>
              <a:t>информации при расчете налогов, сборов и страховых </a:t>
            </a:r>
            <a:r>
              <a:rPr lang="ru-RU" sz="1400" dirty="0" smtClean="0">
                <a:latin typeface="Arial Narrow" panose="020B0606020202030204" pitchFamily="34" charset="0"/>
              </a:rPr>
              <a:t>взносов при неукоснительном соблюдении </a:t>
            </a:r>
            <a:r>
              <a:rPr lang="ru-RU" sz="1400" dirty="0">
                <a:latin typeface="Arial Narrow" panose="020B0606020202030204" pitchFamily="34" charset="0"/>
              </a:rPr>
              <a:t>законных прав и интересов </a:t>
            </a:r>
            <a:r>
              <a:rPr lang="ru-RU" sz="1400" dirty="0" smtClean="0">
                <a:latin typeface="Arial Narrow" panose="020B0606020202030204" pitchFamily="34" charset="0"/>
              </a:rPr>
              <a:t>налогоплательщиков и </a:t>
            </a:r>
            <a:r>
              <a:rPr lang="ru-RU" sz="1400" dirty="0">
                <a:latin typeface="Arial Narrow" panose="020B0606020202030204" pitchFamily="34" charset="0"/>
              </a:rPr>
              <a:t>плательщиков страховых </a:t>
            </a:r>
            <a:r>
              <a:rPr lang="ru-RU" sz="1400" dirty="0" smtClean="0">
                <a:latin typeface="Arial Narrow" panose="020B0606020202030204" pitchFamily="34" charset="0"/>
              </a:rPr>
              <a:t>взносов.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Применение риск-ориентированного подхода позволяет, минимизируя административную нагрузку на бизнес-сообщество, обеспечить </a:t>
            </a:r>
            <a:r>
              <a:rPr lang="ru-RU" sz="1400" dirty="0">
                <a:latin typeface="Arial Narrow" panose="020B0606020202030204" pitchFamily="34" charset="0"/>
              </a:rPr>
              <a:t>оперативное установление и устранение </a:t>
            </a:r>
            <a:r>
              <a:rPr lang="ru-RU" sz="1400" dirty="0" smtClean="0">
                <a:latin typeface="Arial Narrow" panose="020B0606020202030204" pitchFamily="34" charset="0"/>
              </a:rPr>
              <a:t>налоговых правонарушений, а также их профилактику и предупреждение.</a:t>
            </a:r>
          </a:p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Последовательная </a:t>
            </a:r>
            <a:r>
              <a:rPr lang="ru-RU" sz="1400" dirty="0">
                <a:latin typeface="Arial Narrow" panose="020B0606020202030204" pitchFamily="34" charset="0"/>
              </a:rPr>
              <a:t>реализация стратегии приоритетного применения аналитической составляющей контрольной </a:t>
            </a:r>
            <a:r>
              <a:rPr lang="ru-RU" sz="1400" dirty="0" smtClean="0">
                <a:latin typeface="Arial Narrow" panose="020B0606020202030204" pitchFamily="34" charset="0"/>
              </a:rPr>
              <a:t>работы </a:t>
            </a:r>
            <a:r>
              <a:rPr lang="ru-RU" sz="1400" dirty="0">
                <a:latin typeface="Arial Narrow" panose="020B0606020202030204" pitchFamily="34" charset="0"/>
              </a:rPr>
              <a:t>посредством использования современных автоматизированных аналитических инструментов, приносит ощутимые результаты, в том числе в стабильном </a:t>
            </a:r>
            <a:r>
              <a:rPr lang="ru-RU" sz="1400" dirty="0" smtClean="0">
                <a:latin typeface="Arial Narrow" panose="020B0606020202030204" pitchFamily="34" charset="0"/>
              </a:rPr>
              <a:t>росте поступлений </a:t>
            </a:r>
            <a:r>
              <a:rPr lang="ru-RU" sz="1400" dirty="0">
                <a:latin typeface="Arial Narrow" panose="020B0606020202030204" pitchFamily="34" charset="0"/>
              </a:rPr>
              <a:t>по контрольно-аналитической работе, величина которых за </a:t>
            </a:r>
            <a:r>
              <a:rPr lang="ru-RU" sz="1400" dirty="0" smtClean="0">
                <a:latin typeface="Arial Narrow" panose="020B0606020202030204" pitchFamily="34" charset="0"/>
              </a:rPr>
              <a:t>январь-сентябрь 2019 </a:t>
            </a:r>
            <a:r>
              <a:rPr lang="ru-RU" sz="1400" dirty="0">
                <a:latin typeface="Arial Narrow" panose="020B0606020202030204" pitchFamily="34" charset="0"/>
              </a:rPr>
              <a:t>года составила </a:t>
            </a:r>
            <a:r>
              <a:rPr lang="ru-RU" sz="1400" dirty="0" smtClean="0">
                <a:latin typeface="Arial Narrow" panose="020B0606020202030204" pitchFamily="34" charset="0"/>
              </a:rPr>
              <a:t>255,2 млрд рублей, </a:t>
            </a:r>
            <a:r>
              <a:rPr lang="ru-RU" sz="1400" dirty="0">
                <a:latin typeface="Arial Narrow" panose="020B0606020202030204" pitchFamily="34" charset="0"/>
              </a:rPr>
              <a:t>что на </a:t>
            </a:r>
            <a:r>
              <a:rPr lang="ru-RU" sz="1400" dirty="0" smtClean="0">
                <a:latin typeface="Arial Narrow" panose="020B0606020202030204" pitchFamily="34" charset="0"/>
              </a:rPr>
              <a:t>37,1 млрд рублей </a:t>
            </a:r>
            <a:r>
              <a:rPr lang="ru-RU" sz="1400" dirty="0">
                <a:latin typeface="Arial Narrow" panose="020B0606020202030204" pitchFamily="34" charset="0"/>
              </a:rPr>
              <a:t>больше, чем в аналогичном периоде 2018 года.</a:t>
            </a:r>
          </a:p>
          <a:p>
            <a:pPr indent="450000" algn="just"/>
            <a:r>
              <a:rPr lang="ru-RU" sz="1400" dirty="0">
                <a:latin typeface="Arial Narrow" panose="020B0606020202030204" pitchFamily="34" charset="0"/>
              </a:rPr>
              <a:t>По результатам проведенных выездных налоговых проверок в бюджет дополнительно поступило почти 150 млрд. руб. </a:t>
            </a:r>
          </a:p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результатам аналитической работы посредством добровольной уплаты дополнительно поступило 90 млрд. руб., что составляет 35% в общем объеме поступлений в бюджет по результатам контрольно-аналитической работы.</a:t>
            </a:r>
          </a:p>
          <a:p>
            <a:pPr indent="450000" algn="just"/>
            <a:endParaRPr lang="ru-RU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0325" y="2364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Камеральный </a:t>
            </a:r>
            <a:r>
              <a:rPr lang="ru-RU" sz="1800" cap="all" dirty="0" smtClean="0"/>
              <a:t>контроль</a:t>
            </a:r>
            <a:endParaRPr lang="ru-RU" sz="1800" cap="all" dirty="0"/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8487" y="3747890"/>
            <a:ext cx="8199566" cy="2709264"/>
          </a:xfrm>
          <a:prstGeom prst="rect">
            <a:avLst/>
          </a:prstGeom>
          <a:noFill/>
        </p:spPr>
        <p:txBody>
          <a:bodyPr wrap="square" numCol="2" spcCol="360000" rtlCol="0">
            <a:no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Внедрение ФНС России </a:t>
            </a:r>
            <a:r>
              <a:rPr lang="ru-RU" sz="1400" dirty="0" smtClean="0">
                <a:latin typeface="Arial Narrow" panose="020B0606020202030204" pitchFamily="34" charset="0"/>
              </a:rPr>
              <a:t>риск-ориентированного </a:t>
            </a:r>
            <a:r>
              <a:rPr lang="ru-RU" sz="1400" dirty="0">
                <a:latin typeface="Arial Narrow" panose="020B0606020202030204" pitchFamily="34" charset="0"/>
              </a:rPr>
              <a:t>подхода к проведению проверок, усиление аналитической составляющей в контрольной работе, а также применение новейших автоматизированных аналитических инструментов, позволили значительно повысить дисциплинированность налогоплательщиков, сделать основной упор не на наказание, а на побуждение к добровольному уточнению и исполнению своих налоговых обязательств.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Так, показатель сумм увеличенных налоговых обязательств по уточненным налоговым декларациям, представленным налогоплательщиками в связи с самостоятельной оценкой рисков согласно критериям, разработанным </a:t>
            </a:r>
            <a:r>
              <a:rPr lang="ru-RU" sz="1400" dirty="0" smtClean="0">
                <a:latin typeface="Arial Narrow" panose="020B0606020202030204" pitchFamily="34" charset="0"/>
              </a:rPr>
              <a:t>ФНС России, за январь-сентябрь 2019 года </a:t>
            </a:r>
            <a:r>
              <a:rPr lang="ru-RU" sz="1400" dirty="0">
                <a:latin typeface="Arial Narrow" panose="020B0606020202030204" pitchFamily="34" charset="0"/>
              </a:rPr>
              <a:t>по сравнению </a:t>
            </a:r>
            <a:r>
              <a:rPr lang="ru-RU" sz="1400" dirty="0" smtClean="0">
                <a:latin typeface="Arial Narrow" panose="020B0606020202030204" pitchFamily="34" charset="0"/>
              </a:rPr>
              <a:t>с аналогичным периодом 2018 года </a:t>
            </a:r>
            <a:r>
              <a:rPr lang="ru-RU" sz="1400" dirty="0">
                <a:latin typeface="Arial Narrow" panose="020B0606020202030204" pitchFamily="34" charset="0"/>
              </a:rPr>
              <a:t>увеличился </a:t>
            </a:r>
            <a:r>
              <a:rPr lang="ru-RU" sz="1400" dirty="0" smtClean="0">
                <a:latin typeface="Arial Narrow" panose="020B0606020202030204" pitchFamily="34" charset="0"/>
              </a:rPr>
              <a:t>в 1,5 раза, или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dirty="0" smtClean="0">
                <a:latin typeface="Arial Narrow" panose="020B0606020202030204" pitchFamily="34" charset="0"/>
              </a:rPr>
              <a:t>17,9 млрд рублей </a:t>
            </a:r>
            <a:r>
              <a:rPr lang="ru-RU" sz="1400" dirty="0">
                <a:latin typeface="Arial Narrow" panose="020B0606020202030204" pitchFamily="34" charset="0"/>
              </a:rPr>
              <a:t>и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51,4 млрд </a:t>
            </a:r>
            <a:r>
              <a:rPr lang="ru-RU" sz="1400" dirty="0">
                <a:latin typeface="Arial Narrow" panose="020B0606020202030204" pitchFamily="34" charset="0"/>
              </a:rPr>
              <a:t>рублей.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802003" y="891633"/>
            <a:ext cx="8085333" cy="2140708"/>
            <a:chOff x="934279" y="880725"/>
            <a:chExt cx="7597612" cy="133165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767892" y="1142335"/>
              <a:ext cx="763999" cy="229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в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 2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раза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934279" y="880725"/>
              <a:ext cx="6994015" cy="1331654"/>
              <a:chOff x="934279" y="880725"/>
              <a:chExt cx="6994015" cy="133165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956592" y="1659049"/>
                <a:ext cx="2236378" cy="553330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Суммы возмещения НДС,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восстановленные вышестоящими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налоговыми органами и арбитражными </a:t>
                </a:r>
                <a:endPara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судами после 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признания их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необоснованными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налоговыми органами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934279" y="1051799"/>
                <a:ext cx="23455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Доначислено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 по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результатам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 проверок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675628" y="1142335"/>
                <a:ext cx="837809" cy="229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- 37,4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 rot="10800000">
                <a:off x="3416892" y="1348425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64698" y="980784"/>
                <a:ext cx="914400" cy="546963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rm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Поступило по результатам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проверок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675624" y="1621768"/>
                <a:ext cx="837809" cy="229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- 62,6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 rot="10800000">
                <a:off x="7527222" y="880725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 rot="10800000">
                <a:off x="3423809" y="882742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</p:grpSp>
      </p:grp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5002613" y="1327839"/>
            <a:ext cx="443882" cy="4166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397862" y="1327839"/>
            <a:ext cx="435248" cy="457174"/>
          </a:xfrm>
          <a:prstGeom prst="rect">
            <a:avLst/>
          </a:prstGeom>
        </p:spPr>
      </p:pic>
      <p:pic>
        <p:nvPicPr>
          <p:cNvPr id="57" name="Picture 4" descr="Z:\Мои документы\bar-ch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7" y="2145257"/>
            <a:ext cx="454521" cy="4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802003" y="1569635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27,3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422403" y="1630556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15,6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businessman3.png"/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936352" y="2343112"/>
            <a:ext cx="474058" cy="50282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5385053" y="1988840"/>
            <a:ext cx="2211283" cy="1101229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Суммы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увеличенных налоговых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обязательств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уточненным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налоговым декларациям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10410" y="2847676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51,4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44501" y="2210807"/>
            <a:ext cx="4010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122382" y="2299927"/>
            <a:ext cx="971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1,5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раза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2003" y="3103452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1,4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/>
        </p:nvSpPr>
        <p:spPr bwMode="auto">
          <a:xfrm>
            <a:off x="8418792" y="62754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2804" y="935355"/>
            <a:ext cx="306086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полноты исчисления и уплаты налогов 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связи с совершением сделок между взаимозависимыми лицами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8" y="948466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39385" y="1026516"/>
            <a:ext cx="665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260470" y="2759700"/>
            <a:ext cx="443882" cy="4166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6696" y="2689756"/>
            <a:ext cx="2882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Суммы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доначислений налога 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прибыль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2567" y="2820699"/>
            <a:ext cx="15392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4,6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800" y="2187064"/>
            <a:ext cx="3060867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Вынесено решений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0" y="2070136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584511" y="2174417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31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53441" y="904414"/>
            <a:ext cx="220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уведомлений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сделках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46289" y="971714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18 127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ед.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87073" y="1538618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сделок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18193" y="159787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235,4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млн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59642" y="2187064"/>
            <a:ext cx="223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сделок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18193" y="2313098"/>
            <a:ext cx="166744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231,6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трлн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рублей</a:t>
            </a:r>
            <a:endParaRPr lang="ru-RU" sz="1400" b="1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26" name="verified7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697617" y="905149"/>
            <a:ext cx="369447" cy="522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35" y="1601504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643338" y="2238080"/>
            <a:ext cx="443882" cy="4166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9149" y="3303383"/>
            <a:ext cx="8315500" cy="319472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состоянию на </a:t>
            </a:r>
            <a:r>
              <a:rPr lang="ru-RU" sz="1400" dirty="0" smtClean="0">
                <a:latin typeface="Arial Narrow" panose="020B0606020202030204" pitchFamily="34" charset="0"/>
              </a:rPr>
              <a:t>01.10.2019: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- уменьшены </a:t>
            </a:r>
            <a:r>
              <a:rPr lang="ru-RU" sz="1400" dirty="0">
                <a:latin typeface="Arial Narrow" panose="020B0606020202030204" pitchFamily="34" charset="0"/>
              </a:rPr>
              <a:t>убытки на сумму 2,8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привело к увеличению суммы налога на прибыль к уплате в бюджет на 0,56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 в налоговых периодах использования убытков в уменьшение налоговой базы;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стадии </a:t>
            </a:r>
            <a:r>
              <a:rPr lang="ru-RU" sz="1400" dirty="0" smtClean="0">
                <a:latin typeface="Arial Narrow" panose="020B0606020202030204" pitchFamily="34" charset="0"/>
              </a:rPr>
              <a:t>проведения </a:t>
            </a:r>
            <a:r>
              <a:rPr lang="ru-RU" sz="1400" dirty="0">
                <a:latin typeface="Arial Narrow" panose="020B0606020202030204" pitchFamily="34" charset="0"/>
              </a:rPr>
              <a:t>и оформления результатов находится </a:t>
            </a:r>
            <a:r>
              <a:rPr lang="ru-RU" sz="1400" dirty="0" smtClean="0">
                <a:latin typeface="Arial Narrow" panose="020B0606020202030204" pitchFamily="34" charset="0"/>
              </a:rPr>
              <a:t>9 проверок.</a:t>
            </a:r>
          </a:p>
          <a:p>
            <a:pPr indent="180000" algn="just"/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рамках реализации полномочий, предусмотренных главой 14.6 НК РФ, по состоянию на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01.10.2019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</a:p>
          <a:p>
            <a:pPr indent="180000" algn="just"/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- заключено 5 соглашений о ценообразовании для целей налогообложения в отношении сделок по реализации нефти на внутреннем рынке;</a:t>
            </a:r>
          </a:p>
          <a:p>
            <a:pPr indent="180000" algn="just"/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- проведена проверка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7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отчетов по исполнению налогоплательщиками условий ранее заключенных соглашений о ценообразовании.</a:t>
            </a:r>
          </a:p>
          <a:p>
            <a:pPr indent="180000" algn="just"/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В стадии рассмотрения и анализа находится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отчета по исполнению условий ранее заключенных соглашений о ценообразовании.</a:t>
            </a:r>
          </a:p>
          <a:p>
            <a:pPr indent="180000" algn="just"/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По состоянию на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01.10.2019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ФНС России рассматриваются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12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заявлений о заключении соглашений о ценообразовании для целей налогообложения, 3 из которых в отношении внешнеторговых сделок с участием уполномоченного органа исполнительной власти иностранного государства. Также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уплачена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уплачены 2 государственные пошлины, но на данный момент заявления в ФНС России не поданы. </a:t>
            </a:r>
          </a:p>
        </p:txBody>
      </p:sp>
      <p:sp>
        <p:nvSpPr>
          <p:cNvPr id="30" name="Заголовок 2"/>
          <p:cNvSpPr>
            <a:spLocks noGrp="1"/>
          </p:cNvSpPr>
          <p:nvPr>
            <p:ph type="title"/>
          </p:nvPr>
        </p:nvSpPr>
        <p:spPr>
          <a:xfrm>
            <a:off x="50325" y="2364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 smtClean="0"/>
              <a:t>Налоговый контроль цен</a:t>
            </a:r>
            <a:endParaRPr lang="ru-RU" sz="1800" cap="all" dirty="0"/>
          </a:p>
        </p:txBody>
      </p:sp>
    </p:spTree>
    <p:extLst>
      <p:ext uri="{BB962C8B-B14F-4D97-AF65-F5344CB8AC3E}">
        <p14:creationId xmlns:p14="http://schemas.microsoft.com/office/powerpoint/2010/main" val="39482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4" y="11857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Валютный контроль  </a:t>
            </a:r>
            <a:endParaRPr lang="ru-RU" sz="1800" cap="all" dirty="0"/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377320" y="623731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914" y="901141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соблюдения валютного законодательства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1120" y="947704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- 35%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3635896" y="88955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0" y="836712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29261" y="1945297"/>
            <a:ext cx="26635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Эффективность взыскания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штрафов за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нарушения валютного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законодательства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39870" y="2014983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85435" y="908720"/>
            <a:ext cx="2431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взысканных штрафов за нарушения валютного законодательства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838,8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млн рублей 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98006" y="1019781"/>
            <a:ext cx="66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+11%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7165" y="101005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908202" y="988313"/>
            <a:ext cx="443882" cy="416650"/>
          </a:xfrm>
          <a:prstGeom prst="rect">
            <a:avLst/>
          </a:prstGeom>
        </p:spPr>
      </p:pic>
      <p:pic>
        <p:nvPicPr>
          <p:cNvPr id="15" name="businessman3.png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860032" y="1852891"/>
            <a:ext cx="474058" cy="62894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Box 20"/>
          <p:cNvSpPr txBox="1"/>
          <p:nvPr/>
        </p:nvSpPr>
        <p:spPr>
          <a:xfrm>
            <a:off x="110416" y="2682127"/>
            <a:ext cx="8923296" cy="3970318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Снижение числа проведённых проверок и общего количества выявленных нарушений обусловлено переходом налоговых органов от выявления «массовых» нарушений (связанных с нарушением порядка и сроков представления документов и информации по валютным операциям), к выявлению более существенных нарушений, связанных с осуществлением незаконных валютных операций и нерепатриацией денежных </a:t>
            </a:r>
            <a:r>
              <a:rPr lang="ru-RU" sz="1400" dirty="0" smtClean="0">
                <a:latin typeface="Arial Narrow" panose="020B0606020202030204" pitchFamily="34" charset="0"/>
              </a:rPr>
              <a:t>средств в связи с либерализацией валютного законодательства.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Количество </a:t>
            </a:r>
            <a:r>
              <a:rPr lang="ru-RU" sz="1400" dirty="0" smtClean="0">
                <a:latin typeface="Arial Narrow" panose="020B0606020202030204" pitchFamily="34" charset="0"/>
              </a:rPr>
              <a:t>возбужденных дел  </a:t>
            </a:r>
            <a:r>
              <a:rPr lang="ru-RU" sz="1400" dirty="0">
                <a:latin typeface="Arial Narrow" panose="020B0606020202030204" pitchFamily="34" charset="0"/>
              </a:rPr>
              <a:t>за </a:t>
            </a:r>
            <a:r>
              <a:rPr lang="ru-RU" sz="1400" dirty="0" smtClean="0">
                <a:latin typeface="Arial Narrow" panose="020B0606020202030204" pitchFamily="34" charset="0"/>
              </a:rPr>
              <a:t>нарушения, связанные </a:t>
            </a:r>
            <a:r>
              <a:rPr lang="ru-RU" sz="1400" dirty="0">
                <a:latin typeface="Arial Narrow" panose="020B0606020202030204" pitchFamily="34" charset="0"/>
              </a:rPr>
              <a:t>с осуществлением незаконных валютных операций и нерепатриацией денежных </a:t>
            </a:r>
            <a:r>
              <a:rPr lang="ru-RU" sz="1400" dirty="0" smtClean="0">
                <a:latin typeface="Arial Narrow" panose="020B0606020202030204" pitchFamily="34" charset="0"/>
              </a:rPr>
              <a:t>средств, </a:t>
            </a:r>
            <a:r>
              <a:rPr lang="ru-RU" sz="1400" dirty="0">
                <a:latin typeface="Arial Narrow" panose="020B0606020202030204" pitchFamily="34" charset="0"/>
              </a:rPr>
              <a:t>составило 19% от общего количества возбуждённых дел за нарушения валютного </a:t>
            </a:r>
            <a:r>
              <a:rPr lang="ru-RU" sz="1400" dirty="0" smtClean="0">
                <a:latin typeface="Arial Narrow" panose="020B0606020202030204" pitchFamily="34" charset="0"/>
              </a:rPr>
              <a:t>законодательства. Кроме </a:t>
            </a:r>
            <a:r>
              <a:rPr lang="ru-RU" sz="1400" dirty="0">
                <a:latin typeface="Arial Narrow" panose="020B0606020202030204" pitchFamily="34" charset="0"/>
              </a:rPr>
              <a:t>того, доля предъявленных штрафов за такие нарушения за </a:t>
            </a:r>
            <a:r>
              <a:rPr lang="ru-RU" sz="1400" dirty="0" smtClean="0">
                <a:latin typeface="Arial Narrow" panose="020B0606020202030204" pitchFamily="34" charset="0"/>
              </a:rPr>
              <a:t>январь-сентябрь 2019 </a:t>
            </a:r>
            <a:r>
              <a:rPr lang="ru-RU" sz="1400" dirty="0">
                <a:latin typeface="Arial Narrow" panose="020B0606020202030204" pitchFamily="34" charset="0"/>
              </a:rPr>
              <a:t>года составила 83% в общей сумме предъявленных штрафов за нарушения валютного </a:t>
            </a:r>
            <a:r>
              <a:rPr lang="ru-RU" sz="1400" dirty="0" smtClean="0">
                <a:latin typeface="Arial Narrow" panose="020B0606020202030204" pitchFamily="34" charset="0"/>
              </a:rPr>
              <a:t>законодательства.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состоянию на 01.10.2019 </a:t>
            </a:r>
            <a:r>
              <a:rPr lang="ru-RU" sz="1400" dirty="0" smtClean="0">
                <a:latin typeface="Arial Narrow" panose="020B0606020202030204" pitchFamily="34" charset="0"/>
              </a:rPr>
              <a:t>сумма </a:t>
            </a:r>
            <a:r>
              <a:rPr lang="ru-RU" sz="1400" dirty="0">
                <a:latin typeface="Arial Narrow" panose="020B0606020202030204" pitchFamily="34" charset="0"/>
              </a:rPr>
              <a:t>предъявленных штрафных санкций за нарушения валютного законодательства составила 1 </a:t>
            </a:r>
            <a:r>
              <a:rPr lang="ru-RU" sz="1400" dirty="0" smtClean="0">
                <a:latin typeface="Arial Narrow" panose="020B0606020202030204" pitchFamily="34" charset="0"/>
              </a:rPr>
              <a:t>043,9 </a:t>
            </a:r>
            <a:r>
              <a:rPr lang="ru-RU" sz="1400" dirty="0">
                <a:latin typeface="Arial Narrow" panose="020B0606020202030204" pitchFamily="34" charset="0"/>
              </a:rPr>
              <a:t>млн. </a:t>
            </a:r>
            <a:r>
              <a:rPr lang="ru-RU" sz="1400" dirty="0" smtClean="0">
                <a:latin typeface="Arial Narrow" panose="020B0606020202030204" pitchFamily="34" charset="0"/>
              </a:rPr>
              <a:t>рублей, или на </a:t>
            </a:r>
            <a:r>
              <a:rPr lang="ru-RU" sz="1400" dirty="0">
                <a:latin typeface="Arial Narrow" panose="020B0606020202030204" pitchFamily="34" charset="0"/>
              </a:rPr>
              <a:t>22% больше, чем на </a:t>
            </a:r>
            <a:r>
              <a:rPr lang="ru-RU" sz="1400" dirty="0" smtClean="0">
                <a:latin typeface="Arial Narrow" panose="020B0606020202030204" pitchFamily="34" charset="0"/>
              </a:rPr>
              <a:t>01.10.2018. 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Сумма предъявленных штрафных санкций за нарушения валютного законодательства с учетом не вступивших в силу постановлений о назначении административного наказания за январь-сентябрь 2019 года составила 2,3 млрд. рублей, что на 1,3 млрд. рублей, или в 2,3 раза больше, чем за январь-сентябрь 2018 года, из которых взыскано 877,5 млн. рублей, что на 128,0 млн. рублей, или на 15% больше, чем за </a:t>
            </a:r>
            <a:r>
              <a:rPr lang="ru-RU" sz="1400" dirty="0">
                <a:latin typeface="Arial Narrow" panose="020B0606020202030204" pitchFamily="34" charset="0"/>
              </a:rPr>
              <a:t>январь-сентябрь </a:t>
            </a:r>
            <a:r>
              <a:rPr lang="ru-RU" sz="1400" dirty="0" smtClean="0">
                <a:latin typeface="Arial Narrow" panose="020B0606020202030204" pitchFamily="34" charset="0"/>
              </a:rPr>
              <a:t>2018 года).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Также </a:t>
            </a:r>
            <a:r>
              <a:rPr lang="ru-RU" sz="1400" dirty="0">
                <a:latin typeface="Arial Narrow" panose="020B0606020202030204" pitchFamily="34" charset="0"/>
              </a:rPr>
              <a:t>за </a:t>
            </a:r>
            <a:r>
              <a:rPr lang="ru-RU" sz="1400" dirty="0" smtClean="0">
                <a:latin typeface="Arial Narrow" panose="020B0606020202030204" pitchFamily="34" charset="0"/>
              </a:rPr>
              <a:t>январь-сентябрь 2019 </a:t>
            </a:r>
            <a:r>
              <a:rPr lang="ru-RU" sz="1400" dirty="0">
                <a:latin typeface="Arial Narrow" panose="020B0606020202030204" pitchFamily="34" charset="0"/>
              </a:rPr>
              <a:t>года налоговыми органами вынесено 3 926 представлений об устранении причин и условий, способствовавших совершению административного правонарушения, а также 2 969 предписаний об устранении нарушений валютного законодательства.</a:t>
            </a:r>
          </a:p>
        </p:txBody>
      </p:sp>
      <p:pic>
        <p:nvPicPr>
          <p:cNvPr id="2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7305"/>
            <a:ext cx="5760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827584" y="1801281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дел, возбужденных за незаконные валютные операции и нерепатриацию денежных средств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35896" y="2017305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67945" y="1945297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1,6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раза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17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" y="-18256"/>
            <a:ext cx="894837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Динамика ключевых социально-экономических показателей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69261"/>
            <a:ext cx="4608511" cy="590931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</a:t>
            </a:r>
            <a:r>
              <a:rPr lang="ru-RU" sz="1400" dirty="0" smtClean="0">
                <a:latin typeface="Arial Narrow" panose="020B0606020202030204" pitchFamily="34" charset="0"/>
              </a:rPr>
              <a:t>о оценке Росстата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2019 года ВВП вырос на 0,7% (в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</a:t>
            </a:r>
            <a:r>
              <a:rPr lang="ru-RU" sz="1400" dirty="0">
                <a:latin typeface="Arial Narrow" panose="020B0606020202030204" pitchFamily="34" charset="0"/>
              </a:rPr>
              <a:t>2018 года </a:t>
            </a:r>
            <a:r>
              <a:rPr lang="ru-RU" sz="1400" dirty="0" smtClean="0">
                <a:latin typeface="Arial Narrow" panose="020B0606020202030204" pitchFamily="34" charset="0"/>
              </a:rPr>
              <a:t>– на 2,0%). В </a:t>
            </a:r>
            <a:r>
              <a:rPr lang="en-US" sz="1400" dirty="0" smtClean="0">
                <a:latin typeface="Arial Narrow" panose="020B0606020202030204" pitchFamily="34" charset="0"/>
              </a:rPr>
              <a:t>III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т.г. рост ВВП оценивается Росстатом на 1,7%.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При этом </a:t>
            </a:r>
            <a:r>
              <a:rPr lang="ru-RU" sz="1400" dirty="0" smtClean="0">
                <a:latin typeface="Arial Narrow" panose="020B0606020202030204" pitchFamily="34" charset="0"/>
              </a:rPr>
              <a:t>в целом практически по всем отраслям за                9 месяцев </a:t>
            </a:r>
            <a:r>
              <a:rPr lang="ru-RU" sz="1400" dirty="0">
                <a:latin typeface="Arial Narrow" panose="020B0606020202030204" pitchFamily="34" charset="0"/>
              </a:rPr>
              <a:t>2019 года отмечается замедление </a:t>
            </a:r>
            <a:r>
              <a:rPr lang="ru-RU" sz="1400" dirty="0" smtClean="0">
                <a:latin typeface="Arial Narrow" panose="020B0606020202030204" pitchFamily="34" charset="0"/>
              </a:rPr>
              <a:t>роста экономики</a:t>
            </a:r>
            <a:r>
              <a:rPr lang="ru-RU" sz="1400" dirty="0">
                <a:latin typeface="Arial Narrow" panose="020B0606020202030204" pitchFamily="34" charset="0"/>
              </a:rPr>
              <a:t>. Промышленность </a:t>
            </a:r>
            <a:r>
              <a:rPr lang="ru-RU" sz="1400" dirty="0" smtClean="0">
                <a:latin typeface="Arial Narrow" panose="020B0606020202030204" pitchFamily="34" charset="0"/>
              </a:rPr>
              <a:t>показывает умеренный рост (+2,7%, что на 0,3 п.п. ниже соответствующего периода 2018 года). В разрезе секторов экономики ускоренную динамику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показывает только добывающая отрасль (+</a:t>
            </a:r>
            <a:r>
              <a:rPr lang="ru-RU" sz="1400" dirty="0">
                <a:latin typeface="Arial Narrow" panose="020B0606020202030204" pitchFamily="34" charset="0"/>
              </a:rPr>
              <a:t>3</a:t>
            </a:r>
            <a:r>
              <a:rPr lang="ru-RU" sz="1400" dirty="0" smtClean="0">
                <a:latin typeface="Arial Narrow" panose="020B0606020202030204" pitchFamily="34" charset="0"/>
              </a:rPr>
              <a:t>,6%, или +0,7 п.п. относительно </a:t>
            </a:r>
            <a:r>
              <a:rPr lang="en-US" sz="1400" dirty="0">
                <a:latin typeface="Arial Narrow" panose="020B0606020202030204" pitchFamily="34" charset="0"/>
              </a:rPr>
              <a:t>9</a:t>
            </a:r>
            <a:r>
              <a:rPr lang="en-US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месяцев 2018 года). Темп роста обрабатывающего сектора замедлился до 102,2% против 103,3% в соответствующем периоде 2018 года.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Оборот розничной торговли вырос на 1,4%, что ниже показателя прошлого года на 1,4 п.п. Дополнительным сигналом дальнейшего снижения потребления в краткосрочной перспективе служит сокращение оборота оптовой торговли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98,8% против 105,1% в январе-сентябре 2018 года.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Данная тенденция объясняется низкими темпами роста заработной платы относительно 9 месяцев 2018 года (номинальный +7,2% (или -</a:t>
            </a:r>
            <a:r>
              <a:rPr lang="ru-RU" sz="1400" dirty="0">
                <a:latin typeface="Arial Narrow" panose="020B0606020202030204" pitchFamily="34" charset="0"/>
              </a:rPr>
              <a:t>3</a:t>
            </a:r>
            <a:r>
              <a:rPr lang="ru-RU" sz="1400" dirty="0" smtClean="0">
                <a:latin typeface="Arial Narrow" panose="020B0606020202030204" pitchFamily="34" charset="0"/>
              </a:rPr>
              <a:t>,8 п.п.), реальный +</a:t>
            </a:r>
            <a:r>
              <a:rPr lang="ru-RU" sz="1400" dirty="0">
                <a:latin typeface="Arial Narrow" panose="020B0606020202030204" pitchFamily="34" charset="0"/>
              </a:rPr>
              <a:t>2</a:t>
            </a:r>
            <a:r>
              <a:rPr lang="ru-RU" sz="1400" dirty="0" smtClean="0">
                <a:latin typeface="Arial Narrow" panose="020B0606020202030204" pitchFamily="34" charset="0"/>
              </a:rPr>
              <a:t>,2% (или -6,2 п.п.) и значительно замедлившимся относительно прошлого года темпом роста реальных располагаемых доходов </a:t>
            </a:r>
            <a:r>
              <a:rPr lang="ru-RU" sz="1400" dirty="0">
                <a:latin typeface="Arial Narrow" panose="020B0606020202030204" pitchFamily="34" charset="0"/>
              </a:rPr>
              <a:t>населения </a:t>
            </a:r>
            <a:r>
              <a:rPr lang="ru-RU" sz="1400" dirty="0" smtClean="0">
                <a:latin typeface="Arial Narrow" panose="020B0606020202030204" pitchFamily="34" charset="0"/>
              </a:rPr>
              <a:t>(100,2% против 100,9%). В свою очередь, на снижение реальных располагаемых доходов влияет ускорение роста потребительских цен (ИПЦ +4,8%, или +2,3 п.п.).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При этом налоговые поступления растут темпами, превышающими ключевые макроэкономические показатели.</a:t>
            </a:r>
          </a:p>
        </p:txBody>
      </p:sp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5621475" y="1988840"/>
            <a:ext cx="929747" cy="3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Инфляция</a:t>
            </a:r>
          </a:p>
        </p:txBody>
      </p:sp>
      <p:sp>
        <p:nvSpPr>
          <p:cNvPr id="28" name="Прямоугольник 7"/>
          <p:cNvSpPr>
            <a:spLocks noChangeArrowheads="1"/>
          </p:cNvSpPr>
          <p:nvPr/>
        </p:nvSpPr>
        <p:spPr bwMode="auto">
          <a:xfrm>
            <a:off x="5621475" y="1349204"/>
            <a:ext cx="1441104" cy="3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ВВП (</a:t>
            </a:r>
            <a:r>
              <a:rPr lang="en-US" altLang="ru-RU" sz="1400" dirty="0" smtClean="0">
                <a:solidFill>
                  <a:srgbClr val="376092"/>
                </a:solidFill>
                <a:latin typeface="Arial Narrow" pitchFamily="34" charset="0"/>
              </a:rPr>
              <a:t>I 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полугодие)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12"/>
          <p:cNvSpPr>
            <a:spLocks noChangeArrowheads="1"/>
          </p:cNvSpPr>
          <p:nvPr/>
        </p:nvSpPr>
        <p:spPr bwMode="auto">
          <a:xfrm>
            <a:off x="5621475" y="2434989"/>
            <a:ext cx="1556812" cy="86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Темп роста 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заработной платы,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номинальный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реальный</a:t>
            </a:r>
          </a:p>
        </p:txBody>
      </p:sp>
      <p:sp>
        <p:nvSpPr>
          <p:cNvPr id="30" name="Прямоугольник 14"/>
          <p:cNvSpPr>
            <a:spLocks noChangeArrowheads="1"/>
          </p:cNvSpPr>
          <p:nvPr/>
        </p:nvSpPr>
        <p:spPr bwMode="auto">
          <a:xfrm>
            <a:off x="7726641" y="1319337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+0,7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31" name="Прямоугольник 15"/>
          <p:cNvSpPr>
            <a:spLocks noChangeArrowheads="1"/>
          </p:cNvSpPr>
          <p:nvPr/>
        </p:nvSpPr>
        <p:spPr bwMode="auto">
          <a:xfrm>
            <a:off x="7700192" y="1992715"/>
            <a:ext cx="803109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4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,8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 </a:t>
            </a:r>
            <a:endParaRPr lang="ru-RU" altLang="ru-RU" sz="1600" b="1" dirty="0">
              <a:latin typeface="Arial Narrow" pitchFamily="34" charset="0"/>
            </a:endParaRPr>
          </a:p>
        </p:txBody>
      </p:sp>
      <p:pic>
        <p:nvPicPr>
          <p:cNvPr id="33" name="Picture 12" descr="Z:\Мои документы\bar-char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34" y="1124744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Z:\Мои документы\russia-rubl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5" y="1844824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Z:\Мои документы\coins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5" y="2630920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7"/>
          <p:cNvSpPr>
            <a:spLocks noChangeArrowheads="1"/>
          </p:cNvSpPr>
          <p:nvPr/>
        </p:nvSpPr>
        <p:spPr bwMode="auto">
          <a:xfrm>
            <a:off x="7710222" y="2678007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+7,2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1013" y="655431"/>
            <a:ext cx="1581467" cy="829353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algn="ctr" defTabSz="914239">
              <a:lnSpc>
                <a:spcPct val="70000"/>
              </a:lnSpc>
              <a:defRPr/>
            </a:pPr>
            <a:r>
              <a:rPr lang="ru-RU" sz="1600" b="1" dirty="0">
                <a:solidFill>
                  <a:srgbClr val="376092"/>
                </a:solidFill>
                <a:latin typeface="Arial Narrow" panose="020B0606020202030204" pitchFamily="34" charset="0"/>
                <a:ea typeface="+mj-ea"/>
                <a:cs typeface="+mj-cs"/>
              </a:rPr>
              <a:t>9</a:t>
            </a:r>
            <a:r>
              <a:rPr lang="en-US" sz="1600" b="1" dirty="0" smtClean="0">
                <a:solidFill>
                  <a:srgbClr val="376092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600" b="1" dirty="0" smtClean="0">
                <a:solidFill>
                  <a:srgbClr val="376092"/>
                </a:solidFill>
                <a:latin typeface="Arial Narrow" panose="020B0606020202030204" pitchFamily="34" charset="0"/>
                <a:ea typeface="+mj-ea"/>
                <a:cs typeface="+mj-cs"/>
              </a:rPr>
              <a:t>месяцев 2019 года</a:t>
            </a:r>
            <a:endParaRPr lang="ru-RU" sz="1600" b="1" dirty="0">
              <a:solidFill>
                <a:srgbClr val="37609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8" name="Прямоугольник 5"/>
          <p:cNvSpPr>
            <a:spLocks noChangeArrowheads="1"/>
          </p:cNvSpPr>
          <p:nvPr/>
        </p:nvSpPr>
        <p:spPr bwMode="auto">
          <a:xfrm>
            <a:off x="5600808" y="6110684"/>
            <a:ext cx="1944805" cy="5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Средняя цена </a:t>
            </a: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на нефть 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марки </a:t>
            </a:r>
            <a:r>
              <a:rPr lang="en-US" altLang="ru-RU" sz="1400" dirty="0" smtClean="0">
                <a:solidFill>
                  <a:srgbClr val="376092"/>
                </a:solidFill>
                <a:latin typeface="Arial Narrow" pitchFamily="34" charset="0"/>
              </a:rPr>
              <a:t>“URALS”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 (долларов/баррель)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49" name="Прямоугольник 7"/>
          <p:cNvSpPr>
            <a:spLocks noChangeArrowheads="1"/>
          </p:cNvSpPr>
          <p:nvPr/>
        </p:nvSpPr>
        <p:spPr bwMode="auto">
          <a:xfrm>
            <a:off x="5586808" y="3434487"/>
            <a:ext cx="2789230" cy="42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Индекс промышленного производства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50" name="Прямоугольник 12"/>
          <p:cNvSpPr>
            <a:spLocks noChangeArrowheads="1"/>
          </p:cNvSpPr>
          <p:nvPr/>
        </p:nvSpPr>
        <p:spPr bwMode="auto">
          <a:xfrm>
            <a:off x="5602592" y="4011957"/>
            <a:ext cx="1955669" cy="40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Прибыль прибыльных </a:t>
            </a:r>
          </a:p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организаций  (8 месяцев)</a:t>
            </a:r>
          </a:p>
        </p:txBody>
      </p:sp>
      <p:sp>
        <p:nvSpPr>
          <p:cNvPr id="51" name="Прямоугольник 14"/>
          <p:cNvSpPr>
            <a:spLocks noChangeArrowheads="1"/>
          </p:cNvSpPr>
          <p:nvPr/>
        </p:nvSpPr>
        <p:spPr bwMode="auto">
          <a:xfrm>
            <a:off x="7726641" y="3386867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+2,7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53" name="Прямоугольник 37"/>
          <p:cNvSpPr>
            <a:spLocks noChangeArrowheads="1"/>
          </p:cNvSpPr>
          <p:nvPr/>
        </p:nvSpPr>
        <p:spPr bwMode="auto">
          <a:xfrm>
            <a:off x="7673742" y="4039360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8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,4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56" name="Прямоугольник 5"/>
          <p:cNvSpPr>
            <a:spLocks noChangeArrowheads="1"/>
          </p:cNvSpPr>
          <p:nvPr/>
        </p:nvSpPr>
        <p:spPr bwMode="auto">
          <a:xfrm>
            <a:off x="5583210" y="5344710"/>
            <a:ext cx="1771323" cy="5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Средний курс доллара</a:t>
            </a:r>
          </a:p>
          <a:p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(рублей за доллар)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58" name="Прямоугольник 15"/>
          <p:cNvSpPr>
            <a:spLocks noChangeArrowheads="1"/>
          </p:cNvSpPr>
          <p:nvPr/>
        </p:nvSpPr>
        <p:spPr bwMode="auto">
          <a:xfrm>
            <a:off x="7813203" y="5356859"/>
            <a:ext cx="1226302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65,1  +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1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,4%</a:t>
            </a:r>
            <a:endParaRPr lang="ru-RU" altLang="ru-RU" b="1" dirty="0">
              <a:latin typeface="Arial Narrow" pitchFamily="34" charset="0"/>
            </a:endParaRPr>
          </a:p>
        </p:txBody>
      </p:sp>
      <p:pic>
        <p:nvPicPr>
          <p:cNvPr id="59" name="Picture 2" descr="Z:\Мои документы\currency-rates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74" y="5257894"/>
            <a:ext cx="635256" cy="6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Z:\Мои документы\valve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67" y="6110684"/>
            <a:ext cx="531265" cy="531265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12"/>
          <p:cNvSpPr>
            <a:spLocks noChangeArrowheads="1"/>
          </p:cNvSpPr>
          <p:nvPr/>
        </p:nvSpPr>
        <p:spPr bwMode="auto">
          <a:xfrm>
            <a:off x="5602592" y="4719478"/>
            <a:ext cx="1518048" cy="40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Оборот розничной </a:t>
            </a:r>
          </a:p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торговли 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64" name="Прямоугольник 14"/>
          <p:cNvSpPr>
            <a:spLocks noChangeArrowheads="1"/>
          </p:cNvSpPr>
          <p:nvPr/>
        </p:nvSpPr>
        <p:spPr bwMode="auto">
          <a:xfrm>
            <a:off x="7726641" y="4704789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+1,4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67" name="Прямоугольник 15"/>
          <p:cNvSpPr>
            <a:spLocks noChangeArrowheads="1"/>
          </p:cNvSpPr>
          <p:nvPr/>
        </p:nvSpPr>
        <p:spPr bwMode="auto">
          <a:xfrm>
            <a:off x="7813203" y="6100351"/>
            <a:ext cx="12840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63,0  -14,7%</a:t>
            </a:r>
            <a:endParaRPr lang="ru-RU" altLang="ru-RU" b="1" dirty="0">
              <a:latin typeface="Arial Narrow" pitchFamily="34" charset="0"/>
            </a:endParaRPr>
          </a:p>
        </p:txBody>
      </p:sp>
      <p:pic>
        <p:nvPicPr>
          <p:cNvPr id="1026" name="Picture 2" descr="Z:\Мои документы\cash-machine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58" y="4625142"/>
            <a:ext cx="506730" cy="50673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Мои документы\factory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82" y="3295515"/>
            <a:ext cx="572273" cy="57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ои документы\growth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92" y="3983605"/>
            <a:ext cx="555863" cy="5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Номер слайда 3"/>
          <p:cNvSpPr>
            <a:spLocks noGrp="1"/>
          </p:cNvSpPr>
          <p:nvPr/>
        </p:nvSpPr>
        <p:spPr bwMode="auto">
          <a:xfrm>
            <a:off x="8418512" y="623589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7"/>
          <p:cNvSpPr>
            <a:spLocks noChangeArrowheads="1"/>
          </p:cNvSpPr>
          <p:nvPr/>
        </p:nvSpPr>
        <p:spPr bwMode="auto">
          <a:xfrm>
            <a:off x="7710222" y="2946989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2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,2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" y="1865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cap="all" dirty="0"/>
              <a:t>Задолженность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8685" y="1691961"/>
            <a:ext cx="2215404" cy="1047304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Совокупная задолженность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08514" y="2091566"/>
            <a:ext cx="6799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-1,3%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 descr="Z:\Мои документы\netwo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935135"/>
            <a:ext cx="52104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268" y="3834011"/>
            <a:ext cx="38207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Совокупная задолженность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состоянию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01.10.2019 составила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881,1 млрд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что </a:t>
            </a:r>
            <a:r>
              <a:rPr lang="ru-RU" sz="14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ниже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аналогичного периода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прошлого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24,0 млрд рублей,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1,3%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indent="179388" algn="just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2879738" y="1846560"/>
            <a:ext cx="494046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377320" y="623731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39952" y="3814483"/>
            <a:ext cx="4680520" cy="1622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/>
            <a:r>
              <a:rPr lang="ru-RU" sz="14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Показатель DTI </a:t>
            </a:r>
            <a:r>
              <a:rPr lang="ru-RU" sz="1400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международный показатель, который отражает зрелость и эффективность системы по управлению долгом.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debt-to-income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ratio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– отношение долга к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поступлениям)</a:t>
            </a:r>
            <a:r>
              <a:rPr lang="ru-RU" sz="1400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400" i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indent="180000" algn="just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Так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состоянию на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01.10.2019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он составил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6,4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%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что является наилучшим значением за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последние 5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лет администрирования долга.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526734180"/>
              </p:ext>
            </p:extLst>
          </p:nvPr>
        </p:nvGraphicFramePr>
        <p:xfrm>
          <a:off x="4232845" y="958900"/>
          <a:ext cx="4295800" cy="277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254971" y="1478023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Показатель </a:t>
            </a: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(Debt-to-income)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– 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отношение долга к поступлениям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35552" y="1906165"/>
            <a:ext cx="360040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%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40696" y="3555266"/>
            <a:ext cx="4823792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* - без учета «разового» списания по Федеральному закону от 27.12.2017 № 436-ФЗ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13514" y="3147071"/>
            <a:ext cx="1152128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01.01.2015</a:t>
            </a:r>
            <a:endParaRPr lang="ru-RU" sz="8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43314" y="3147070"/>
            <a:ext cx="1152128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01.01.2016</a:t>
            </a:r>
            <a:endParaRPr lang="ru-RU" sz="8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71939" y="3147467"/>
            <a:ext cx="1152128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01.01.2017</a:t>
            </a:r>
            <a:endParaRPr lang="ru-RU" sz="8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75285" y="3142507"/>
            <a:ext cx="1152128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01.01.2018</a:t>
            </a:r>
            <a:endParaRPr lang="ru-RU" sz="8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02569" y="3147467"/>
            <a:ext cx="1152128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01.01.2019</a:t>
            </a:r>
            <a:endParaRPr lang="ru-RU" sz="8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31768" y="3147071"/>
            <a:ext cx="1152128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01.04.2019</a:t>
            </a:r>
            <a:endParaRPr lang="ru-RU" sz="8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45" y="1489196"/>
            <a:ext cx="570576" cy="5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7146710" y="3147071"/>
            <a:ext cx="1152128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01.07.2019</a:t>
            </a:r>
            <a:endParaRPr lang="ru-RU" sz="8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94310" y="3148292"/>
            <a:ext cx="1152128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01.10.2019</a:t>
            </a:r>
            <a:endParaRPr lang="ru-RU" sz="8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1250" y="2486412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1 881,1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2171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cap="all" dirty="0"/>
              <a:t>Обеспечение процедур банкротства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90" y="2616285"/>
            <a:ext cx="9060530" cy="416421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Сохранилась тенденция увеличения роли согласительных (примирительных) процедур, направленных на погашение накопленной налоговой задолженности в рассрочку, сохранение бизнеса и рабочих мест.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связи с этим мировое соглашение является одним из основных способов внесудебного решения вопросов, возникающих при деятельности субъектов гражданского права, в основе которого лежит построенная на принципах доброй воли договоренность сторон о прекращении спора на устраивающих стороны условиях, и направлено на восстановление платежеспособности своей организации и деловой репутации на рынке.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Эффективность </a:t>
            </a:r>
            <a:r>
              <a:rPr lang="ru-RU" sz="1400" dirty="0">
                <a:latin typeface="Arial Narrow" panose="020B0606020202030204" pitchFamily="34" charset="0"/>
              </a:rPr>
              <a:t>поступлений по результатам согласительных (примирительных) процедур (добровольное погашение, мировое соглашение) по итогам </a:t>
            </a:r>
            <a:r>
              <a:rPr lang="ru-RU" sz="1400" dirty="0" smtClean="0">
                <a:latin typeface="Arial Narrow" panose="020B0606020202030204" pitchFamily="34" charset="0"/>
              </a:rPr>
              <a:t>января-сентября 2019 </a:t>
            </a:r>
            <a:r>
              <a:rPr lang="ru-RU" sz="1400" dirty="0">
                <a:latin typeface="Arial Narrow" panose="020B0606020202030204" pitchFamily="34" charset="0"/>
              </a:rPr>
              <a:t>года составила 34,4%, что больше аналогичного показателя </a:t>
            </a:r>
            <a:r>
              <a:rPr lang="ru-RU" sz="1400" dirty="0" smtClean="0">
                <a:latin typeface="Arial Narrow" panose="020B0606020202030204" pitchFamily="34" charset="0"/>
              </a:rPr>
              <a:t>2018 </a:t>
            </a:r>
            <a:r>
              <a:rPr lang="ru-RU" sz="1400" dirty="0">
                <a:latin typeface="Arial Narrow" panose="020B0606020202030204" pitchFamily="34" charset="0"/>
              </a:rPr>
              <a:t>года на 1,9 процентного пункта.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Эффективность </a:t>
            </a:r>
            <a:r>
              <a:rPr lang="ru-RU" sz="1400" dirty="0">
                <a:latin typeface="Arial Narrow" panose="020B0606020202030204" pitchFamily="34" charset="0"/>
              </a:rPr>
              <a:t>погашения задолженности, включенной в реестр требований кредиторов, составила 16,2%. </a:t>
            </a:r>
            <a:r>
              <a:rPr lang="ru-RU" sz="1400" dirty="0" smtClean="0">
                <a:latin typeface="Arial Narrow" panose="020B0606020202030204" pitchFamily="34" charset="0"/>
              </a:rPr>
              <a:t>    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Повышена </a:t>
            </a:r>
            <a:r>
              <a:rPr lang="ru-RU" sz="1400" dirty="0">
                <a:latin typeface="Arial Narrow" panose="020B0606020202030204" pitchFamily="34" charset="0"/>
              </a:rPr>
              <a:t>эффективность направления жалоб на действия арбитражных управляющих. В январе – сентябре 2019 года судами удовлетворено 870 жалоб уполномоченного органа.  Процент удовлетворения арбитражными судами жалоб уполномоченного органа составил 71,1%, что больше </a:t>
            </a:r>
            <a:r>
              <a:rPr lang="ru-RU" sz="1400" dirty="0" smtClean="0">
                <a:latin typeface="Arial Narrow" panose="020B0606020202030204" pitchFamily="34" charset="0"/>
              </a:rPr>
              <a:t>января–сентября </a:t>
            </a:r>
            <a:r>
              <a:rPr lang="ru-RU" sz="1400" dirty="0">
                <a:latin typeface="Arial Narrow" panose="020B0606020202030204" pitchFamily="34" charset="0"/>
              </a:rPr>
              <a:t>2018 года на 16,4 процентного пункта.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Повышена </a:t>
            </a:r>
            <a:r>
              <a:rPr lang="ru-RU" sz="1400" dirty="0">
                <a:latin typeface="Arial Narrow" panose="020B0606020202030204" pitchFamily="34" charset="0"/>
              </a:rPr>
              <a:t>эффективность направления материалов в правоохранительные органы для решения вопроса о возбуждении уголовных дел. В январе – сентябре 2019 года правоохранительными органами возбуждено 298 уголовных дел. Эффективность направления материалов в правоохранительные органы составила </a:t>
            </a:r>
            <a:r>
              <a:rPr lang="ru-RU" sz="1400" dirty="0" smtClean="0">
                <a:latin typeface="Arial Narrow" panose="020B0606020202030204" pitchFamily="34" charset="0"/>
              </a:rPr>
              <a:t>58,0%, </a:t>
            </a:r>
            <a:r>
              <a:rPr lang="ru-RU" sz="1400" dirty="0">
                <a:latin typeface="Arial Narrow" panose="020B0606020202030204" pitchFamily="34" charset="0"/>
              </a:rPr>
              <a:t>что больше </a:t>
            </a:r>
            <a:r>
              <a:rPr lang="ru-RU" sz="1400" dirty="0" smtClean="0">
                <a:latin typeface="Arial Narrow" panose="020B0606020202030204" pitchFamily="34" charset="0"/>
              </a:rPr>
              <a:t>января–сентября </a:t>
            </a:r>
            <a:r>
              <a:rPr lang="ru-RU" sz="1400" dirty="0">
                <a:latin typeface="Arial Narrow" panose="020B0606020202030204" pitchFamily="34" charset="0"/>
              </a:rPr>
              <a:t>прошлого года на 12,6 п.п.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За </a:t>
            </a:r>
            <a:r>
              <a:rPr lang="ru-RU" sz="1400" dirty="0" smtClean="0">
                <a:latin typeface="Arial Narrow" panose="020B0606020202030204" pitchFamily="34" charset="0"/>
              </a:rPr>
              <a:t>январь-сентябрь 2019 </a:t>
            </a:r>
            <a:r>
              <a:rPr lang="ru-RU" sz="1400" dirty="0">
                <a:latin typeface="Arial Narrow" panose="020B0606020202030204" pitchFamily="34" charset="0"/>
              </a:rPr>
              <a:t>года привлечено к административной ответственности 11 </a:t>
            </a:r>
            <a:r>
              <a:rPr lang="ru-RU" sz="1400" dirty="0" smtClean="0">
                <a:latin typeface="Arial Narrow" panose="020B0606020202030204" pitchFamily="34" charset="0"/>
              </a:rPr>
              <a:t>810 </a:t>
            </a:r>
            <a:r>
              <a:rPr lang="ru-RU" sz="1400" dirty="0">
                <a:latin typeface="Arial Narrow" panose="020B0606020202030204" pitchFamily="34" charset="0"/>
              </a:rPr>
              <a:t>нарушителей Закона о банкротстве на общую сумму административных штрафов 61,4 млн рублей.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результате привлечения к административной ответственности в бюджет поступило 25,3 млн рублей.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    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    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8472" y="934131"/>
            <a:ext cx="2080538" cy="9925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1350" dirty="0"/>
              <a:t>Поступления в рамках заключенных мировых </a:t>
            </a:r>
            <a:r>
              <a:rPr lang="ru-RU" sz="1350" dirty="0" smtClean="0"/>
              <a:t>соглашений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7,0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млрд рублей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80135" y="105774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803211" y="1079143"/>
            <a:ext cx="986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1,7 раза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3" y="623731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42022" y="942643"/>
            <a:ext cx="226768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Поступило в бюджет в ходе </a:t>
            </a:r>
          </a:p>
          <a:p>
            <a:r>
              <a:rPr lang="ru-RU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дел о несостоятельности (банкротстве)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89,5</a:t>
            </a:r>
            <a:r>
              <a:rPr lang="ru-RU" sz="13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49442" y="1176905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686885" y="1269238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+8,2%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42974" y="1984768"/>
            <a:ext cx="208053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Погашено добровольно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23,8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млрд рублей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80135" y="197876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839047" y="2000638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+5,1%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26" y="1877475"/>
            <a:ext cx="570576" cy="5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657132" y="1052079"/>
            <a:ext cx="443882" cy="4166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2523"/>
            <a:ext cx="517926" cy="57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7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55753" y="1902355"/>
            <a:ext cx="2657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 по результатам ВНП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 КНП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35730" y="1950474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- 25,5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>
            <a:off x="3260116" y="188871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414819" y="1221661"/>
            <a:ext cx="2161935" cy="546963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числа удовлетворенных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04415" y="1274894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29,8%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570" y="2924944"/>
            <a:ext cx="8551686" cy="3595523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результате повышения качества досудебного урегулирования споров снизилось количество обращений заявителей в суды после их досудебного рассмотрения в вышестоящих налоговых органах. Так, </a:t>
            </a:r>
            <a:r>
              <a:rPr lang="ru-RU" sz="1400" dirty="0" smtClean="0">
                <a:latin typeface="Arial Narrow" panose="020B0606020202030204" pitchFamily="34" charset="0"/>
              </a:rPr>
              <a:t>за январь-сентябрь 2019 года </a:t>
            </a:r>
            <a:r>
              <a:rPr lang="ru-RU" sz="1400" dirty="0">
                <a:latin typeface="Arial Narrow" panose="020B0606020202030204" pitchFamily="34" charset="0"/>
              </a:rPr>
              <a:t>количество вынесенных судами </a:t>
            </a:r>
            <a:r>
              <a:rPr lang="ru-RU" sz="1400" dirty="0" smtClean="0">
                <a:latin typeface="Arial Narrow" panose="020B0606020202030204" pitchFamily="34" charset="0"/>
              </a:rPr>
              <a:t>         1 </a:t>
            </a:r>
            <a:r>
              <a:rPr lang="ru-RU" sz="1400" dirty="0">
                <a:latin typeface="Arial Narrow" panose="020B0606020202030204" pitchFamily="34" charset="0"/>
              </a:rPr>
              <a:t>инстанции решений по заявлениям (искам) налогоплательщиков по налоговым спорам, прошедшим досудебное урегулирование, уменьшилось на </a:t>
            </a:r>
            <a:r>
              <a:rPr lang="ru-RU" sz="1400" dirty="0" smtClean="0">
                <a:latin typeface="Arial Narrow" panose="020B0606020202030204" pitchFamily="34" charset="0"/>
              </a:rPr>
              <a:t>14,1% </a:t>
            </a:r>
            <a:r>
              <a:rPr lang="ru-RU" sz="1400">
                <a:latin typeface="Arial Narrow" panose="020B0606020202030204" pitchFamily="34" charset="0"/>
              </a:rPr>
              <a:t>по </a:t>
            </a:r>
            <a:r>
              <a:rPr lang="ru-RU" sz="1400" smtClean="0">
                <a:latin typeface="Arial Narrow" panose="020B0606020202030204" pitchFamily="34" charset="0"/>
              </a:rPr>
              <a:t>сравнению с </a:t>
            </a:r>
            <a:r>
              <a:rPr lang="ru-RU" sz="1400" dirty="0" smtClean="0">
                <a:latin typeface="Arial Narrow" panose="020B0606020202030204" pitchFamily="34" charset="0"/>
              </a:rPr>
              <a:t>9 месяцами </a:t>
            </a:r>
            <a:r>
              <a:rPr lang="ru-RU" sz="1400" dirty="0">
                <a:latin typeface="Arial Narrow" panose="020B0606020202030204" pitchFamily="34" charset="0"/>
              </a:rPr>
              <a:t>2018 </a:t>
            </a:r>
            <a:r>
              <a:rPr lang="ru-RU" sz="1400" dirty="0" smtClean="0">
                <a:latin typeface="Arial Narrow" panose="020B0606020202030204" pitchFamily="34" charset="0"/>
              </a:rPr>
              <a:t>года.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Сохранение положительной тенденции сокращения числа споров за 9 месяцев </a:t>
            </a:r>
            <a:r>
              <a:rPr lang="ru-RU" sz="1400" dirty="0">
                <a:latin typeface="Arial Narrow" panose="020B0606020202030204" pitchFamily="34" charset="0"/>
              </a:rPr>
              <a:t>2019 года </a:t>
            </a:r>
            <a:r>
              <a:rPr lang="ru-RU" sz="1400" dirty="0" smtClean="0">
                <a:latin typeface="Arial Narrow" panose="020B0606020202030204" pitchFamily="34" charset="0"/>
              </a:rPr>
              <a:t>стало возможным благодаря выработке налоговыми органами единых правоприменительных подходов, изменивших порядок администрирования налогоплательщиков, учету судебной практики при проведении мероприятий налогового контроля, а также доведению правовых позиций при рассмотрении жалоб до налогоплательщиков через размещенные на сайте ФНС России </a:t>
            </a:r>
            <a:r>
              <a:rPr lang="en-US" sz="1400" dirty="0" smtClean="0">
                <a:latin typeface="Arial Narrow" panose="020B0606020202030204" pitchFamily="34" charset="0"/>
              </a:rPr>
              <a:t>on-line</a:t>
            </a:r>
            <a:r>
              <a:rPr lang="ru-RU" sz="1400" dirty="0" smtClean="0">
                <a:latin typeface="Arial Narrow" panose="020B0606020202030204" pitchFamily="34" charset="0"/>
              </a:rPr>
              <a:t> сервисы и средства массовой информации.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Служба </a:t>
            </a:r>
            <a:r>
              <a:rPr lang="ru-RU" sz="1400" dirty="0">
                <a:latin typeface="Arial Narrow" panose="020B0606020202030204" pitchFamily="34" charset="0"/>
              </a:rPr>
              <a:t>на постоянной основе осуществляет наполнение контента размещенного на сайте ФНС России интернет-сервиса «Решения по жалобам», предоставляющего возможность просмотра в свободном доступе наиболее значимых решений, вынесенных по результатам рассмотрения </a:t>
            </a:r>
            <a:r>
              <a:rPr lang="ru-RU" sz="1400" dirty="0" smtClean="0">
                <a:latin typeface="Arial Narrow" panose="020B0606020202030204" pitchFamily="34" charset="0"/>
              </a:rPr>
              <a:t>налоговыми органами жалоб (обращений</a:t>
            </a:r>
            <a:r>
              <a:rPr lang="ru-RU" sz="1400" dirty="0">
                <a:latin typeface="Arial Narrow" panose="020B0606020202030204" pitchFamily="34" charset="0"/>
              </a:rPr>
              <a:t>) налогоплательщиков на акты налоговых органов ненормативного характера, действия или бездействие их должностных лиц. </a:t>
            </a:r>
          </a:p>
          <a:p>
            <a:pPr indent="180000" algn="just">
              <a:lnSpc>
                <a:spcPct val="95000"/>
              </a:lnSpc>
            </a:pP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Z:\Мои документы\polic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1" y="1957755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45" y="1214258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5126" y="1132447"/>
            <a:ext cx="265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92285" y="1148602"/>
            <a:ext cx="78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- 6,2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800000">
            <a:off x="3266761" y="110019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9" name="Picture 2" descr="Z:\Мои документы\polic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1197622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8229600" cy="1017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cap="all" smtClean="0"/>
              <a:t>Досудебное урегулирование налоговых споров</a:t>
            </a:r>
            <a:endParaRPr lang="ru-RU" sz="1800" cap="all" dirty="0"/>
          </a:p>
        </p:txBody>
      </p:sp>
      <p:sp>
        <p:nvSpPr>
          <p:cNvPr id="18" name="TextBox 17"/>
          <p:cNvSpPr txBox="1"/>
          <p:nvPr/>
        </p:nvSpPr>
        <p:spPr>
          <a:xfrm>
            <a:off x="5438468" y="1882205"/>
            <a:ext cx="2589916" cy="667237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сумм удовлетворенных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требований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06139" y="2031157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16,1%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58983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3"/>
          <p:cNvSpPr>
            <a:spLocks noGrp="1"/>
          </p:cNvSpPr>
          <p:nvPr/>
        </p:nvSpPr>
        <p:spPr bwMode="auto">
          <a:xfrm>
            <a:off x="8418513" y="623731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5931" y="1573456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22,7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4" y="11857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Судебная работа налоговых органов</a:t>
            </a:r>
            <a:endParaRPr lang="ru-RU" sz="1800" cap="all" dirty="0"/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3" y="6237316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00610" y="5950226"/>
            <a:ext cx="71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72111" y="4552540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6284" y="1007332"/>
            <a:ext cx="2588283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судебных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дел, в рамках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которых обжаловались результаты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мероприятий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налогового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53825" y="1123876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5474" y="1874912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Удовлетворено в пользу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бюджета сумм требований</a:t>
            </a:r>
          </a:p>
          <a:p>
            <a:pPr defTabSz="1041034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103,1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27629" y="212225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- 19,0%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3752923" y="104740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87565" y="2131715"/>
            <a:ext cx="443882" cy="416650"/>
          </a:xfrm>
          <a:prstGeom prst="rect">
            <a:avLst/>
          </a:prstGeom>
        </p:spPr>
      </p:pic>
      <p:pic>
        <p:nvPicPr>
          <p:cNvPr id="22" name="Picture 2" descr="Z:\Мои документы\ju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6" y="1123876"/>
            <a:ext cx="517684" cy="5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Z:\Мои документы\succ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0083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1415" y="1990008"/>
            <a:ext cx="2686761" cy="934936"/>
          </a:xfrm>
          <a:prstGeom prst="rect">
            <a:avLst/>
          </a:prstGeom>
        </p:spPr>
        <p:txBody>
          <a:bodyPr wrap="square" lIns="104105" tIns="52052" rIns="104105" bIns="52052" anchor="ctr">
            <a:normAutofit fontScale="92500" lnSpcReduction="10000"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дел,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рассмотренных в пользу налоговых органов</a:t>
            </a:r>
          </a:p>
          <a:p>
            <a:pPr defTabSz="1041034">
              <a:defRPr/>
            </a:pP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72,5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35523" y="2087907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1,5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п.п.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52923" y="204065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57849" y="1145473"/>
            <a:ext cx="443882" cy="4166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32016" y="945754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рассмотренных требований,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122,8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37154" y="1161326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- 20,2%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>
            <a:off x="7993434" y="106645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4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0800000">
            <a:off x="7999920" y="196967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23528" y="3251494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Стабильно высокие показатели судебной работы за </a:t>
            </a:r>
            <a:r>
              <a:rPr lang="ru-RU" sz="1400" dirty="0" smtClean="0">
                <a:latin typeface="Arial Narrow" panose="020B0606020202030204" pitchFamily="34" charset="0"/>
              </a:rPr>
              <a:t>январь-сентябрь 2019 года </a:t>
            </a:r>
            <a:r>
              <a:rPr lang="ru-RU" sz="1400" dirty="0">
                <a:latin typeface="Arial Narrow" panose="020B0606020202030204" pitchFamily="34" charset="0"/>
              </a:rPr>
              <a:t>связаны с </a:t>
            </a:r>
            <a:r>
              <a:rPr lang="ru-RU" sz="1400" dirty="0" smtClean="0">
                <a:latin typeface="Arial Narrow" panose="020B0606020202030204" pitchFamily="34" charset="0"/>
              </a:rPr>
              <a:t>эффективным участием правовых отделов в </a:t>
            </a:r>
            <a:r>
              <a:rPr lang="ru-RU" sz="1400" dirty="0">
                <a:latin typeface="Arial Narrow" panose="020B0606020202030204" pitchFamily="34" charset="0"/>
              </a:rPr>
              <a:t>рассмотрении материалов налоговых проверок, а также жалоб налогоплательщиков на стадии досудебного урегулирования судебных споров, осуществляемом в особом порядке, с целью выработки единообразного правового подхода по применению новых правовых концепций, введённых в налоговое законодательство Федеральным законом от 18.07.2017 N 163-ФЗ.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34515" y="3259878"/>
            <a:ext cx="3675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За </a:t>
            </a:r>
            <a:r>
              <a:rPr lang="ru-RU" sz="1400" dirty="0">
                <a:latin typeface="Arial Narrow" panose="020B0606020202030204" pitchFamily="34" charset="0"/>
              </a:rPr>
              <a:t>9 месяцев 2019 года количество споров с бизнесом снизилось на </a:t>
            </a:r>
            <a:r>
              <a:rPr lang="ru-RU" sz="1400" dirty="0" smtClean="0">
                <a:latin typeface="Arial Narrow" panose="020B0606020202030204" pitchFamily="34" charset="0"/>
              </a:rPr>
              <a:t>20%   </a:t>
            </a:r>
            <a:r>
              <a:rPr lang="ru-RU" sz="1400" dirty="0">
                <a:latin typeface="Arial Narrow" panose="020B0606020202030204" pitchFamily="34" charset="0"/>
              </a:rPr>
              <a:t>по сравнению с аналогичным периодом прошлого года.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Имеет место рост соотношения сумм требований и количества споров, рассмотренных в пользу налоговых органов. Так из общей </a:t>
            </a:r>
            <a:r>
              <a:rPr lang="ru-RU" sz="1400" dirty="0">
                <a:latin typeface="Arial Narrow" panose="020B0606020202030204" pitchFamily="34" charset="0"/>
              </a:rPr>
              <a:t>суммы рассмотренных судами требований </a:t>
            </a:r>
            <a:r>
              <a:rPr lang="ru-RU" sz="1400" dirty="0" smtClean="0">
                <a:latin typeface="Arial Narrow" panose="020B0606020202030204" pitchFamily="34" charset="0"/>
              </a:rPr>
              <a:t>с бизнесом по </a:t>
            </a:r>
            <a:r>
              <a:rPr lang="ru-RU" sz="1400" dirty="0">
                <a:latin typeface="Arial Narrow" panose="020B0606020202030204" pitchFamily="34" charset="0"/>
              </a:rPr>
              <a:t>всем спорам с налогоплательщиками в пользу налоговых органов удовлетворено </a:t>
            </a:r>
            <a:r>
              <a:rPr lang="ru-RU" sz="1400" dirty="0" smtClean="0">
                <a:latin typeface="Arial Narrow" panose="020B0606020202030204" pitchFamily="34" charset="0"/>
              </a:rPr>
              <a:t>84%, </a:t>
            </a:r>
            <a:r>
              <a:rPr lang="ru-RU" sz="1400" dirty="0">
                <a:latin typeface="Arial Narrow" panose="020B0606020202030204" pitchFamily="34" charset="0"/>
              </a:rPr>
              <a:t>или </a:t>
            </a:r>
            <a:r>
              <a:rPr lang="ru-RU" sz="1400" dirty="0" smtClean="0">
                <a:latin typeface="Arial Narrow" panose="020B0606020202030204" pitchFamily="34" charset="0"/>
              </a:rPr>
              <a:t>103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8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Контрольно-кассовая техника  </a:t>
            </a:r>
            <a:endParaRPr lang="ru-RU" sz="1800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1240314" y="1572956"/>
            <a:ext cx="26727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Зарегистрировано ККТ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40314" y="1862300"/>
            <a:ext cx="2000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более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3,2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 единиц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77049" y="692696"/>
            <a:ext cx="3515431" cy="914400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сутки пробивается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более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200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 чеков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сумму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более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125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60032" y="952567"/>
            <a:ext cx="443882" cy="416650"/>
          </a:xfrm>
          <a:prstGeom prst="rect">
            <a:avLst/>
          </a:prstGeom>
        </p:spPr>
      </p:pic>
      <p:pic>
        <p:nvPicPr>
          <p:cNvPr id="4" name="Picture 4" descr="D:\Рабочая\Коллегия ноябрь 2017\Итоги\cash-mach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1" y="1590940"/>
            <a:ext cx="456026" cy="4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134055"/>
            <a:ext cx="8856984" cy="4887258"/>
          </a:xfrm>
          <a:prstGeom prst="rect">
            <a:avLst/>
          </a:prstGeom>
          <a:noFill/>
        </p:spPr>
        <p:txBody>
          <a:bodyPr wrap="square" numCol="2" spcCol="360000" rtlCol="0">
            <a:no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За </a:t>
            </a:r>
            <a:r>
              <a:rPr lang="ru-RU" sz="1400" dirty="0" smtClean="0">
                <a:latin typeface="Arial Narrow" panose="020B0606020202030204" pitchFamily="34" charset="0"/>
              </a:rPr>
              <a:t>январь-сентябрь 2019 </a:t>
            </a:r>
            <a:r>
              <a:rPr lang="ru-RU" sz="1400" dirty="0">
                <a:latin typeface="Arial Narrow" panose="020B0606020202030204" pitchFamily="34" charset="0"/>
              </a:rPr>
              <a:t>года налоговыми органами проведено более 43 тыс. проверок соблюдения требований к контрольно-кассовой технике, порядка и условий ее регистрации и применения, а также полноты учета выручки денежных средств, по результатам которых установлено более 42 тыс. нарушений, при этом результативность проверок составила </a:t>
            </a:r>
            <a:r>
              <a:rPr lang="ru-RU" sz="1400" dirty="0" smtClean="0">
                <a:latin typeface="Arial Narrow" panose="020B0606020202030204" pitchFamily="34" charset="0"/>
              </a:rPr>
              <a:t>95,9%.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По результатам проверок, выявивших нарушения, предъявлены штрафные санкции на сумму более 217 млн. руб., показатель взыскания составил – </a:t>
            </a:r>
            <a:r>
              <a:rPr lang="ru-RU" sz="1400" dirty="0" smtClean="0">
                <a:latin typeface="Arial Narrow" panose="020B0606020202030204" pitchFamily="34" charset="0"/>
              </a:rPr>
              <a:t>77,6%. 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Продолжается формирование рынка профессиональных участников реформы ККТ. Так, по состоянию на 01.10.2019: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- в реестр экспертных организаций включены сведения о 8 экспертных организациях;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- выданы разрешения на обработку фискальных данных 21 организации;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- в реестре ККТ содержатся сведения о 179 моделях ККТ;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- в реестр фискальных накопителей включены сведения о 18 моделях фискальных накопителей.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Кроме того, одной </a:t>
            </a:r>
            <a:r>
              <a:rPr lang="ru-RU" sz="1400" dirty="0">
                <a:latin typeface="Arial Narrow" panose="020B0606020202030204" pitchFamily="34" charset="0"/>
              </a:rPr>
              <a:t>из целей реформы является развитие института гражданского контроля за применением контрольно-кассовой техники. Для этого было разработано мобильное приложение по проверке кассовых чеков, а также впервые среди всех федеральных органов исполнительной власти создан публичный сервис ФНС России «</a:t>
            </a:r>
            <a:r>
              <a:rPr lang="en-US" sz="1400" dirty="0">
                <a:latin typeface="Arial Narrow" panose="020B0606020202030204" pitchFamily="34" charset="0"/>
              </a:rPr>
              <a:t>API</a:t>
            </a:r>
            <a:r>
              <a:rPr lang="ru-RU" sz="1400" dirty="0">
                <a:latin typeface="Arial Narrow" panose="020B0606020202030204" pitchFamily="34" charset="0"/>
              </a:rPr>
              <a:t> Проверка чеков». Он, в своем роде, является окном, через которое можно проверять и получать копии чеков.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Ежедневно через него и мобильное приложение проверяется более 720 тысяч чеков. Более 30 организаций и ИП подключились к сервису, создав свои собственные бесплатные мобильные </a:t>
            </a:r>
            <a:r>
              <a:rPr lang="ru-RU" sz="1400" dirty="0" smtClean="0">
                <a:latin typeface="Arial Narrow" panose="020B0606020202030204" pitchFamily="34" charset="0"/>
              </a:rPr>
              <a:t>приложения, </a:t>
            </a:r>
            <a:r>
              <a:rPr lang="ru-RU" sz="1400" dirty="0">
                <a:latin typeface="Arial Narrow" panose="020B0606020202030204" pitchFamily="34" charset="0"/>
              </a:rPr>
              <a:t>которые способствуют развитию института гражданского контроля. А граждане, в свою очередь, установившие такие мобильные приложения, получают выгоду в виде домашней аналитики расходов, акций и скидок, программ лояльности. Благодаря таким приложениям возрастает бдительность населения к контролю за соблюдением законодательства РФ о ККТ.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 настоящее время самыми крупными пользователями сервиса ФНС России «API Проверка чеков» являются: </a:t>
            </a:r>
            <a:r>
              <a:rPr lang="ru-RU" sz="1400" dirty="0" err="1">
                <a:latin typeface="Arial Narrow" panose="020B0606020202030204" pitchFamily="34" charset="0"/>
              </a:rPr>
              <a:t>Едадил</a:t>
            </a:r>
            <a:r>
              <a:rPr lang="ru-RU" sz="1400" dirty="0">
                <a:latin typeface="Arial Narrow" panose="020B0606020202030204" pitchFamily="34" charset="0"/>
              </a:rPr>
              <a:t> от ООО «Яндекс», </a:t>
            </a:r>
            <a:r>
              <a:rPr lang="ru-RU" sz="1400" dirty="0" err="1">
                <a:latin typeface="Arial Narrow" panose="020B0606020202030204" pitchFamily="34" charset="0"/>
              </a:rPr>
              <a:t>Иншоппер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от ООО «</a:t>
            </a:r>
            <a:r>
              <a:rPr lang="ru-RU" sz="1400" dirty="0" err="1">
                <a:latin typeface="Arial Narrow" panose="020B0606020202030204" pitchFamily="34" charset="0"/>
              </a:rPr>
              <a:t>Мэйл.ру</a:t>
            </a:r>
            <a:r>
              <a:rPr lang="ru-RU" sz="1400" dirty="0">
                <a:latin typeface="Arial Narrow" panose="020B0606020202030204" pitchFamily="34" charset="0"/>
              </a:rPr>
              <a:t>», </a:t>
            </a:r>
            <a:r>
              <a:rPr lang="ru-RU" sz="1400" dirty="0" err="1">
                <a:latin typeface="Arial Narrow" panose="020B0606020202030204" pitchFamily="34" charset="0"/>
              </a:rPr>
              <a:t>Суперчек</a:t>
            </a:r>
            <a:r>
              <a:rPr lang="ru-RU" sz="1400" dirty="0">
                <a:latin typeface="Arial Narrow" panose="020B0606020202030204" pitchFamily="34" charset="0"/>
              </a:rPr>
              <a:t> и </a:t>
            </a:r>
            <a:r>
              <a:rPr lang="ru-RU" sz="1400" dirty="0" err="1">
                <a:latin typeface="Arial Narrow" panose="020B0606020202030204" pitchFamily="34" charset="0"/>
              </a:rPr>
              <a:t>Дисконто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  <a:p>
            <a:pPr indent="180000" algn="just">
              <a:lnSpc>
                <a:spcPct val="90000"/>
              </a:lnSpc>
            </a:pPr>
            <a:endParaRPr lang="ru-RU" sz="14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1210" y="952264"/>
            <a:ext cx="318677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Зарегистрировано налогоплательщиков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2097" y="1154520"/>
            <a:ext cx="2000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более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1,5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8" y="937295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807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cap="all" dirty="0"/>
              <a:t>Государственная регистрация и учет налогоплательщиков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772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322" y="1946713"/>
            <a:ext cx="271875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ЕГРЮЛ </a:t>
            </a:r>
          </a:p>
          <a:p>
            <a:r>
              <a:rPr lang="ru-RU" dirty="0" smtClean="0"/>
              <a:t>о юридических лицах, прекративших свою деятельность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4279" y="1278276"/>
            <a:ext cx="2444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ЕГРЮЛ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юридических лицах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9471" y="1356093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- 18,4%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3396613" y="1230507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64697" y="1283372"/>
            <a:ext cx="2259631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ЕГРИП об индивидуальных предпринимателях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4697" y="2034965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ЕГРИП об ИП, прекративших свою деятельность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90227" y="2106657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+ 15,6%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70684" y="1337331"/>
            <a:ext cx="73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- 2,3%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0800000">
            <a:off x="7417693" y="126038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746638" y="2106657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+ 6,1%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0800000">
            <a:off x="7562584" y="204683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3517905"/>
            <a:ext cx="8640960" cy="341632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состоянию на 1 </a:t>
            </a:r>
            <a:r>
              <a:rPr lang="ru-RU" sz="1400" dirty="0" smtClean="0">
                <a:latin typeface="Arial Narrow" panose="020B0606020202030204" pitchFamily="34" charset="0"/>
              </a:rPr>
              <a:t>октября 2019 </a:t>
            </a:r>
            <a:r>
              <a:rPr lang="ru-RU" sz="1400" dirty="0">
                <a:latin typeface="Arial Narrow" panose="020B0606020202030204" pitchFamily="34" charset="0"/>
              </a:rPr>
              <a:t>года в Едином государственном реестре юридических лиц (ЕГРЮЛ) содержатся сведения о </a:t>
            </a:r>
            <a:r>
              <a:rPr lang="ru-RU" sz="1400" dirty="0" smtClean="0">
                <a:latin typeface="Arial Narrow" panose="020B0606020202030204" pitchFamily="34" charset="0"/>
              </a:rPr>
              <a:t>3 774,4 </a:t>
            </a:r>
            <a:r>
              <a:rPr lang="ru-RU" sz="1400" dirty="0">
                <a:latin typeface="Arial Narrow" panose="020B0606020202030204" pitchFamily="34" charset="0"/>
              </a:rPr>
              <a:t>тыс. юридических </a:t>
            </a:r>
            <a:r>
              <a:rPr lang="ru-RU" sz="1400" dirty="0" smtClean="0">
                <a:latin typeface="Arial Narrow" panose="020B0606020202030204" pitchFamily="34" charset="0"/>
              </a:rPr>
              <a:t>лицах </a:t>
            </a:r>
            <a:r>
              <a:rPr lang="ru-RU" sz="1400" dirty="0">
                <a:latin typeface="Arial Narrow" panose="020B0606020202030204" pitchFamily="34" charset="0"/>
              </a:rPr>
              <a:t>(кроме прекративших свою деятельность) и о 7 </a:t>
            </a:r>
            <a:r>
              <a:rPr lang="ru-RU" sz="1400" dirty="0" smtClean="0">
                <a:latin typeface="Arial Narrow" panose="020B0606020202030204" pitchFamily="34" charset="0"/>
              </a:rPr>
              <a:t>031,2 </a:t>
            </a:r>
            <a:r>
              <a:rPr lang="ru-RU" sz="1400" dirty="0">
                <a:latin typeface="Arial Narrow" panose="020B0606020202030204" pitchFamily="34" charset="0"/>
              </a:rPr>
              <a:t>тыс. юридических </a:t>
            </a:r>
            <a:r>
              <a:rPr lang="ru-RU" sz="1400" dirty="0" smtClean="0">
                <a:latin typeface="Arial Narrow" panose="020B0606020202030204" pitchFamily="34" charset="0"/>
              </a:rPr>
              <a:t>лицах, </a:t>
            </a:r>
            <a:r>
              <a:rPr lang="ru-RU" sz="1400" dirty="0">
                <a:latin typeface="Arial Narrow" panose="020B0606020202030204" pitchFamily="34" charset="0"/>
              </a:rPr>
              <a:t>прекративших свою </a:t>
            </a:r>
            <a:r>
              <a:rPr lang="ru-RU" sz="1400" dirty="0" smtClean="0">
                <a:latin typeface="Arial Narrow" panose="020B0606020202030204" pitchFamily="34" charset="0"/>
              </a:rPr>
              <a:t>деятельность.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состоянию на 1 </a:t>
            </a:r>
            <a:r>
              <a:rPr lang="ru-RU" sz="1400" dirty="0" smtClean="0">
                <a:latin typeface="Arial Narrow" panose="020B0606020202030204" pitchFamily="34" charset="0"/>
              </a:rPr>
              <a:t>октября 2019 </a:t>
            </a:r>
            <a:r>
              <a:rPr lang="ru-RU" sz="1400" dirty="0">
                <a:latin typeface="Arial Narrow" panose="020B0606020202030204" pitchFamily="34" charset="0"/>
              </a:rPr>
              <a:t>года в Едином государственном реестре индивидуальных предпринимателей (ЕГРИП) содержатся сведения о </a:t>
            </a:r>
            <a:r>
              <a:rPr lang="ru-RU" sz="1400" dirty="0" smtClean="0">
                <a:latin typeface="Arial Narrow" panose="020B0606020202030204" pitchFamily="34" charset="0"/>
              </a:rPr>
              <a:t>4</a:t>
            </a:r>
            <a:r>
              <a:rPr lang="ru-RU" sz="1400" dirty="0">
                <a:latin typeface="Arial Narrow" panose="020B0606020202030204" pitchFamily="34" charset="0"/>
              </a:rPr>
              <a:t> </a:t>
            </a:r>
            <a:r>
              <a:rPr lang="ru-RU" sz="1400" dirty="0" smtClean="0">
                <a:latin typeface="Arial Narrow" panose="020B0606020202030204" pitchFamily="34" charset="0"/>
              </a:rPr>
              <a:t>058,4</a:t>
            </a:r>
            <a:r>
              <a:rPr lang="ru-RU" sz="1400" dirty="0">
                <a:latin typeface="Arial Narrow" panose="020B0606020202030204" pitchFamily="34" charset="0"/>
              </a:rPr>
              <a:t> тыс.  индивидуальных </a:t>
            </a:r>
            <a:r>
              <a:rPr lang="ru-RU" sz="1400" dirty="0" smtClean="0">
                <a:latin typeface="Arial Narrow" panose="020B0606020202030204" pitchFamily="34" charset="0"/>
              </a:rPr>
              <a:t>предпринимателях </a:t>
            </a:r>
            <a:r>
              <a:rPr lang="ru-RU" sz="1400" dirty="0">
                <a:latin typeface="Arial Narrow" panose="020B0606020202030204" pitchFamily="34" charset="0"/>
              </a:rPr>
              <a:t>и крестьянских (фермерских) </a:t>
            </a:r>
            <a:r>
              <a:rPr lang="ru-RU" sz="1400" dirty="0" smtClean="0">
                <a:latin typeface="Arial Narrow" panose="020B0606020202030204" pitchFamily="34" charset="0"/>
              </a:rPr>
              <a:t>хозяйств, </a:t>
            </a:r>
            <a:r>
              <a:rPr lang="ru-RU" sz="1400" dirty="0">
                <a:latin typeface="Arial Narrow" panose="020B0606020202030204" pitchFamily="34" charset="0"/>
              </a:rPr>
              <a:t>кроме прекративших свою деятельность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 использованием сервиса «Подача электронных документов на государственную регистрацию» за                  9 месяцев 2019 года направлено </a:t>
            </a:r>
            <a:r>
              <a:rPr lang="ru-RU" sz="1400" dirty="0">
                <a:latin typeface="Arial Narrow" panose="020B0606020202030204" pitchFamily="34" charset="0"/>
              </a:rPr>
              <a:t>более </a:t>
            </a:r>
            <a:r>
              <a:rPr lang="ru-RU" sz="1400" dirty="0" smtClean="0">
                <a:latin typeface="Arial Narrow" panose="020B0606020202030204" pitchFamily="34" charset="0"/>
              </a:rPr>
              <a:t>1 209,8 </a:t>
            </a:r>
            <a:r>
              <a:rPr lang="ru-RU" sz="1400" dirty="0">
                <a:latin typeface="Arial Narrow" panose="020B0606020202030204" pitchFamily="34" charset="0"/>
              </a:rPr>
              <a:t>тыс. пакетов </a:t>
            </a:r>
            <a:r>
              <a:rPr lang="ru-RU" sz="1400" dirty="0" smtClean="0">
                <a:latin typeface="Arial Narrow" panose="020B0606020202030204" pitchFamily="34" charset="0"/>
              </a:rPr>
              <a:t>электронных документов.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 1 августа 2016 года Служба осуществляет ведение Единого реестра субъектов малого и среднего предпринимательства.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состоянию на 10 </a:t>
            </a:r>
            <a:r>
              <a:rPr lang="ru-RU" sz="1400" dirty="0" smtClean="0">
                <a:latin typeface="Arial Narrow" panose="020B0606020202030204" pitchFamily="34" charset="0"/>
              </a:rPr>
              <a:t>октября</a:t>
            </a:r>
            <a:r>
              <a:rPr lang="ru-RU" sz="1400" dirty="0">
                <a:latin typeface="Arial Narrow" panose="020B0606020202030204" pitchFamily="34" charset="0"/>
              </a:rPr>
              <a:t> </a:t>
            </a:r>
            <a:r>
              <a:rPr lang="ru-RU" sz="1400" dirty="0" smtClean="0">
                <a:latin typeface="Arial Narrow" panose="020B0606020202030204" pitchFamily="34" charset="0"/>
              </a:rPr>
              <a:t>2019</a:t>
            </a:r>
            <a:r>
              <a:rPr lang="ru-RU" sz="1400" dirty="0">
                <a:latin typeface="Arial Narrow" panose="020B0606020202030204" pitchFamily="34" charset="0"/>
              </a:rPr>
              <a:t> </a:t>
            </a:r>
            <a:r>
              <a:rPr lang="ru-RU" sz="1400" dirty="0" smtClean="0">
                <a:latin typeface="Arial Narrow" panose="020B0606020202030204" pitchFamily="34" charset="0"/>
              </a:rPr>
              <a:t>года </a:t>
            </a:r>
            <a:r>
              <a:rPr lang="ru-RU" sz="1400" dirty="0">
                <a:latin typeface="Arial Narrow" panose="020B0606020202030204" pitchFamily="34" charset="0"/>
              </a:rPr>
              <a:t>в реестре содержатся сведения о </a:t>
            </a:r>
            <a:r>
              <a:rPr lang="ru-RU" sz="1400" dirty="0" smtClean="0">
                <a:latin typeface="Arial Narrow" panose="020B0606020202030204" pitchFamily="34" charset="0"/>
              </a:rPr>
              <a:t>5,84</a:t>
            </a:r>
            <a:r>
              <a:rPr lang="ru-RU" sz="1400" dirty="0">
                <a:latin typeface="Arial Narrow" panose="020B0606020202030204" pitchFamily="34" charset="0"/>
              </a:rPr>
              <a:t> млн. </a:t>
            </a:r>
            <a:r>
              <a:rPr lang="ru-RU" sz="1400" dirty="0" smtClean="0">
                <a:latin typeface="Arial Narrow" panose="020B0606020202030204" pitchFamily="34" charset="0"/>
              </a:rPr>
              <a:t>субъектов </a:t>
            </a:r>
            <a:r>
              <a:rPr lang="ru-RU" sz="1400" dirty="0">
                <a:latin typeface="Arial Narrow" panose="020B0606020202030204" pitchFamily="34" charset="0"/>
              </a:rPr>
              <a:t>малого и среднего предпринимательства, </a:t>
            </a:r>
            <a:r>
              <a:rPr lang="ru-RU" sz="1400" dirty="0" smtClean="0">
                <a:latin typeface="Arial Narrow" panose="020B0606020202030204" pitchFamily="34" charset="0"/>
              </a:rPr>
              <a:t>из </a:t>
            </a:r>
            <a:r>
              <a:rPr lang="ru-RU" sz="1400" dirty="0">
                <a:latin typeface="Arial Narrow" panose="020B0606020202030204" pitchFamily="34" charset="0"/>
              </a:rPr>
              <a:t>них </a:t>
            </a:r>
            <a:r>
              <a:rPr lang="ru-RU" sz="1400" dirty="0" smtClean="0">
                <a:latin typeface="Arial Narrow" panose="020B0606020202030204" pitchFamily="34" charset="0"/>
              </a:rPr>
              <a:t>– 5,6</a:t>
            </a:r>
            <a:r>
              <a:rPr lang="ru-RU" sz="1400" dirty="0">
                <a:latin typeface="Arial Narrow" panose="020B0606020202030204" pitchFamily="34" charset="0"/>
              </a:rPr>
              <a:t> </a:t>
            </a:r>
            <a:r>
              <a:rPr lang="ru-RU" sz="1400" dirty="0" smtClean="0">
                <a:latin typeface="Arial Narrow" panose="020B0606020202030204" pitchFamily="34" charset="0"/>
              </a:rPr>
              <a:t>млн. </a:t>
            </a:r>
            <a:r>
              <a:rPr lang="ru-RU" sz="1400" dirty="0">
                <a:latin typeface="Arial Narrow" panose="020B0606020202030204" pitchFamily="34" charset="0"/>
              </a:rPr>
              <a:t>микропредприятий с доходами до 120 млн. рублей, </a:t>
            </a:r>
            <a:r>
              <a:rPr lang="ru-RU" sz="1400" dirty="0" smtClean="0">
                <a:latin typeface="Arial Narrow" panose="020B0606020202030204" pitchFamily="34" charset="0"/>
              </a:rPr>
              <a:t>225</a:t>
            </a:r>
            <a:r>
              <a:rPr lang="ru-RU" sz="1400" dirty="0">
                <a:latin typeface="Arial Narrow" panose="020B0606020202030204" pitchFamily="34" charset="0"/>
              </a:rPr>
              <a:t> тыс. малых предприятий и </a:t>
            </a:r>
            <a:r>
              <a:rPr lang="ru-RU" sz="1400" dirty="0" smtClean="0">
                <a:latin typeface="Arial Narrow" panose="020B0606020202030204" pitchFamily="34" charset="0"/>
              </a:rPr>
              <a:t>17,0</a:t>
            </a:r>
            <a:r>
              <a:rPr lang="ru-RU" sz="1400" dirty="0">
                <a:latin typeface="Arial Narrow" panose="020B0606020202030204" pitchFamily="34" charset="0"/>
              </a:rPr>
              <a:t> тыс. средних предприятий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За </a:t>
            </a:r>
            <a:r>
              <a:rPr lang="ru-RU" sz="1400" dirty="0" smtClean="0">
                <a:latin typeface="Arial Narrow" panose="020B0606020202030204" pitchFamily="34" charset="0"/>
              </a:rPr>
              <a:t>9 месяцев 2019 года </a:t>
            </a:r>
            <a:r>
              <a:rPr lang="ru-RU" sz="1400" dirty="0">
                <a:latin typeface="Arial Narrow" panose="020B0606020202030204" pitchFamily="34" charset="0"/>
              </a:rPr>
              <a:t>пользователями выполнено </a:t>
            </a:r>
            <a:r>
              <a:rPr lang="ru-RU" sz="1400" dirty="0" smtClean="0">
                <a:latin typeface="Arial Narrow" panose="020B0606020202030204" pitchFamily="34" charset="0"/>
              </a:rPr>
              <a:t>более 34,1 млн. </a:t>
            </a:r>
            <a:r>
              <a:rPr lang="ru-RU" sz="1400" dirty="0">
                <a:latin typeface="Arial Narrow" panose="020B0606020202030204" pitchFamily="34" charset="0"/>
              </a:rPr>
              <a:t>поисковых запросов, в том числе сформировано более </a:t>
            </a:r>
            <a:r>
              <a:rPr lang="ru-RU" sz="1400" dirty="0" smtClean="0">
                <a:latin typeface="Arial Narrow" panose="020B0606020202030204" pitchFamily="34" charset="0"/>
              </a:rPr>
              <a:t>2,6 млн. </a:t>
            </a:r>
            <a:r>
              <a:rPr lang="ru-RU" sz="1400" dirty="0">
                <a:latin typeface="Arial Narrow" panose="020B0606020202030204" pitchFamily="34" charset="0"/>
              </a:rPr>
              <a:t>выписок из Единого реестра субъектов малого и среднего предпринимательства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4697" y="2708340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Реестр МСП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49343" y="2721518"/>
            <a:ext cx="2795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Количество  поданных на государственную регистрацию пакетов электронных документов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90155" y="2885971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+ 60,9%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16233" y="2870964"/>
            <a:ext cx="347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78840" y="198826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770683" y="2833772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8" y="2833772"/>
            <a:ext cx="4397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47" y="2050666"/>
            <a:ext cx="6397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0800000">
            <a:off x="7408526" y="270834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33" name="Picture 4" descr="Z:\Мои документы\lis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3" y="1283372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Z:\Мои документы\lis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1" y="2021084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Z:\Мои документы\tasks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1283372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Z:\Мои документы\tasks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2021084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08" y="2717804"/>
            <a:ext cx="589923" cy="6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9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595275" y="3075427"/>
            <a:ext cx="1965961" cy="1263448"/>
            <a:chOff x="7720118" y="3044174"/>
            <a:chExt cx="1435008" cy="845492"/>
          </a:xfrm>
        </p:grpSpPr>
        <p:sp>
          <p:nvSpPr>
            <p:cNvPr id="28" name="TextBox 27"/>
            <p:cNvSpPr txBox="1"/>
            <p:nvPr/>
          </p:nvSpPr>
          <p:spPr>
            <a:xfrm>
              <a:off x="7989638" y="3044174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ru-RU" sz="440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4 253 </a:t>
              </a:r>
              <a:endParaRPr lang="ru-RU" sz="4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720118" y="3489556"/>
              <a:ext cx="1435008" cy="40011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ru-RU" sz="2200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органа ЗАГС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416916" y="3075427"/>
            <a:ext cx="1521348" cy="1287230"/>
            <a:chOff x="4612888" y="3135499"/>
            <a:chExt cx="1717855" cy="1342056"/>
          </a:xfrm>
        </p:grpSpPr>
        <p:sp>
          <p:nvSpPr>
            <p:cNvPr id="38" name="TextBox 37"/>
            <p:cNvSpPr txBox="1"/>
            <p:nvPr/>
          </p:nvSpPr>
          <p:spPr>
            <a:xfrm>
              <a:off x="4612888" y="3135499"/>
              <a:ext cx="827471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ru-RU" sz="440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12 500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725816" y="3769669"/>
              <a:ext cx="1604927" cy="707886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ru-RU" sz="2200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сотрудников </a:t>
              </a:r>
            </a:p>
            <a:p>
              <a:pPr algn="ctr">
                <a:lnSpc>
                  <a:spcPts val="2197"/>
                </a:lnSpc>
              </a:pPr>
              <a:r>
                <a:rPr lang="ru-RU" sz="2200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органов  ЗАГС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436491" y="3075427"/>
            <a:ext cx="2164915" cy="1699279"/>
            <a:chOff x="7516595" y="3891276"/>
            <a:chExt cx="1715534" cy="1197433"/>
          </a:xfrm>
        </p:grpSpPr>
        <p:sp>
          <p:nvSpPr>
            <p:cNvPr id="40" name="TextBox 39"/>
            <p:cNvSpPr txBox="1"/>
            <p:nvPr/>
          </p:nvSpPr>
          <p:spPr>
            <a:xfrm>
              <a:off x="7947331" y="3891276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ru-RU" sz="440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6 400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516595" y="4346039"/>
              <a:ext cx="1715534" cy="74267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ts val="2197"/>
                </a:lnSpc>
              </a:pPr>
              <a:r>
                <a:rPr lang="ru-RU" sz="2200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одновременно </a:t>
              </a:r>
            </a:p>
            <a:p>
              <a:pPr algn="ctr">
                <a:lnSpc>
                  <a:spcPts val="2197"/>
                </a:lnSpc>
              </a:pPr>
              <a:r>
                <a:rPr lang="ru-RU" sz="2200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работающих </a:t>
              </a:r>
            </a:p>
            <a:p>
              <a:pPr algn="ctr">
                <a:lnSpc>
                  <a:spcPts val="2197"/>
                </a:lnSpc>
              </a:pPr>
              <a:r>
                <a:rPr lang="ru-RU" sz="2200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пользователей 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63524" y="4691576"/>
            <a:ext cx="2893498" cy="1264330"/>
          </a:xfrm>
          <a:prstGeom prst="rect">
            <a:avLst/>
          </a:prstGeom>
          <a:noFill/>
        </p:spPr>
        <p:txBody>
          <a:bodyPr wrap="none" lIns="83722" tIns="41861" rIns="83722" bIns="41861" rtlCol="0">
            <a:no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27 000</a:t>
            </a:r>
          </a:p>
          <a:p>
            <a:pPr algn="ctr">
              <a:lnSpc>
                <a:spcPts val="2197"/>
              </a:lnSpc>
            </a:pPr>
            <a:r>
              <a:rPr lang="ru-RU" sz="2200" dirty="0">
                <a:solidFill>
                  <a:schemeClr val="accent1"/>
                </a:solidFill>
                <a:latin typeface="Arial Narrow" panose="020B0606020202030204" pitchFamily="34" charset="0"/>
              </a:rPr>
              <a:t>Получателей сведений </a:t>
            </a:r>
          </a:p>
          <a:p>
            <a:pPr algn="ctr">
              <a:lnSpc>
                <a:spcPts val="2197"/>
              </a:lnSpc>
            </a:pPr>
            <a:r>
              <a:rPr lang="ru-RU" sz="2200" dirty="0">
                <a:solidFill>
                  <a:schemeClr val="accent1"/>
                </a:solidFill>
                <a:latin typeface="Arial Narrow" panose="020B0606020202030204" pitchFamily="34" charset="0"/>
              </a:rPr>
              <a:t>(федеральные, региональные, </a:t>
            </a:r>
          </a:p>
          <a:p>
            <a:pPr algn="ctr">
              <a:lnSpc>
                <a:spcPts val="2197"/>
              </a:lnSpc>
            </a:pPr>
            <a:r>
              <a:rPr lang="ru-RU" sz="2200" dirty="0">
                <a:solidFill>
                  <a:schemeClr val="accent1"/>
                </a:solidFill>
                <a:latin typeface="Arial Narrow" panose="020B0606020202030204" pitchFamily="34" charset="0"/>
              </a:rPr>
              <a:t>местные органы власти)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4526" y="4703418"/>
            <a:ext cx="1918209" cy="974171"/>
          </a:xfrm>
          <a:prstGeom prst="rect">
            <a:avLst/>
          </a:prstGeom>
          <a:noFill/>
        </p:spPr>
        <p:txBody>
          <a:bodyPr wrap="none" lIns="83722" tIns="41861" rIns="83722" bIns="41861" rtlCol="0">
            <a:no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12 000 000</a:t>
            </a:r>
          </a:p>
          <a:p>
            <a:pPr algn="ctr">
              <a:lnSpc>
                <a:spcPts val="2197"/>
              </a:lnSpc>
            </a:pPr>
            <a:r>
              <a:rPr lang="ru-RU" sz="2200" dirty="0">
                <a:solidFill>
                  <a:schemeClr val="accent1"/>
                </a:solidFill>
                <a:latin typeface="Arial Narrow" panose="020B0606020202030204" pitchFamily="34" charset="0"/>
              </a:rPr>
              <a:t>юридически </a:t>
            </a:r>
          </a:p>
          <a:p>
            <a:pPr algn="ctr">
              <a:lnSpc>
                <a:spcPts val="2197"/>
              </a:lnSpc>
            </a:pPr>
            <a:r>
              <a:rPr lang="ru-RU" sz="2200" dirty="0">
                <a:solidFill>
                  <a:schemeClr val="accent1"/>
                </a:solidFill>
                <a:latin typeface="Arial Narrow" panose="020B0606020202030204" pitchFamily="34" charset="0"/>
              </a:rPr>
              <a:t>значимых действий </a:t>
            </a: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807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b="1" cap="all" dirty="0">
                <a:latin typeface="Arial Narrow" panose="020B0606020202030204" pitchFamily="34" charset="0"/>
              </a:rPr>
              <a:t>федеральная информационная система Единый государственный реестр записей актов гражданского состояния (ФГИС «ЕГР ЗАГС»)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725" y="1130908"/>
            <a:ext cx="9069178" cy="11967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15561" y="1426661"/>
            <a:ext cx="738554" cy="6973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400"/>
              </a:lnSpc>
            </a:pPr>
            <a:r>
              <a:rPr lang="ru-RU" sz="32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ЕГР</a:t>
            </a:r>
          </a:p>
          <a:p>
            <a:pPr>
              <a:lnSpc>
                <a:spcPts val="2400"/>
              </a:lnSpc>
            </a:pPr>
            <a:r>
              <a:rPr lang="ru-RU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ЗАГС</a:t>
            </a:r>
            <a:endParaRPr lang="ru-RU" sz="3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1937" y="1313801"/>
            <a:ext cx="2230666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200" i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ФЕДЕРАЛЬНАЯ </a:t>
            </a:r>
          </a:p>
          <a:p>
            <a:r>
              <a:rPr lang="ru-RU" sz="1200" i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ГОСУДАРСТВЕННАЯ </a:t>
            </a:r>
          </a:p>
          <a:p>
            <a:r>
              <a:rPr lang="ru-RU" sz="1200" i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ИНФОРМАЦИОННАЯ СИСТЕМА </a:t>
            </a:r>
            <a:endParaRPr lang="ru-RU" sz="1200" i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56486" y="1214162"/>
            <a:ext cx="291422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ЕДИНЫЙ ГОСУДАРСТВЕННЫЙ </a:t>
            </a:r>
          </a:p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РЕЕСТР ЗАПИСЕЙ АКТОВ </a:t>
            </a:r>
          </a:p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ГРАЖДАНСКОГО </a:t>
            </a:r>
          </a:p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СОСТОЯНИЯ</a:t>
            </a:r>
            <a:endParaRPr lang="ru-RU" sz="16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6660232" y="1789412"/>
            <a:ext cx="538598" cy="0"/>
          </a:xfrm>
          <a:prstGeom prst="straightConnector1">
            <a:avLst/>
          </a:prstGeom>
          <a:ln w="2222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130" y="1299094"/>
            <a:ext cx="798451" cy="8586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17042" y="1331556"/>
            <a:ext cx="1189223" cy="78860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6514" y="1470945"/>
            <a:ext cx="882604" cy="643040"/>
          </a:xfrm>
          <a:prstGeom prst="rect">
            <a:avLst/>
          </a:prstGeom>
        </p:spPr>
      </p:pic>
      <p:sp>
        <p:nvSpPr>
          <p:cNvPr id="52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-468560" y="1202184"/>
            <a:ext cx="9785981" cy="4376736"/>
            <a:chOff x="309636" y="169719"/>
            <a:chExt cx="9786508" cy="4376402"/>
          </a:xfrm>
        </p:grpSpPr>
        <p:grpSp>
          <p:nvGrpSpPr>
            <p:cNvPr id="15368" name="Группа 5"/>
            <p:cNvGrpSpPr>
              <a:grpSpLocks/>
            </p:cNvGrpSpPr>
            <p:nvPr/>
          </p:nvGrpSpPr>
          <p:grpSpPr bwMode="auto">
            <a:xfrm>
              <a:off x="309636" y="169719"/>
              <a:ext cx="9786508" cy="4376402"/>
              <a:chOff x="309636" y="169719"/>
              <a:chExt cx="9786508" cy="4376402"/>
            </a:xfrm>
          </p:grpSpPr>
          <p:sp>
            <p:nvSpPr>
              <p:cNvPr id="15370" name="Надпись 2"/>
              <p:cNvSpPr txBox="1">
                <a:spLocks noChangeArrowheads="1"/>
              </p:cNvSpPr>
              <p:nvPr/>
            </p:nvSpPr>
            <p:spPr bwMode="auto">
              <a:xfrm>
                <a:off x="957743" y="2965061"/>
                <a:ext cx="2051913" cy="106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>
                  <a:lnSpc>
                    <a:spcPct val="115000"/>
                  </a:lnSpc>
                </a:pPr>
                <a:r>
                  <a:rPr lang="ru-RU" altLang="ru-RU" sz="1300" b="1" dirty="0">
                    <a:solidFill>
                      <a:srgbClr val="365F91"/>
                    </a:solidFill>
                    <a:latin typeface="Arial Narrow" pitchFamily="34" charset="0"/>
                    <a:cs typeface="Times New Roman" pitchFamily="18" charset="0"/>
                  </a:rPr>
                  <a:t>ЛИЧНЫЙ КАБИНЕТ НАЛОГОПЛАТЕЛЬЩИКА ДЛЯ ФИЗИЧЕСКИХ ЛИЦ </a:t>
                </a:r>
                <a:endParaRPr lang="ru-RU" altLang="ru-RU" sz="1300" b="1" dirty="0" smtClean="0">
                  <a:solidFill>
                    <a:srgbClr val="365F91"/>
                  </a:solidFill>
                  <a:latin typeface="Arial Narrow" pitchFamily="34" charset="0"/>
                  <a:cs typeface="Times New Roman" pitchFamily="18" charset="0"/>
                </a:endParaRPr>
              </a:p>
              <a:p>
                <a:pPr algn="r">
                  <a:lnSpc>
                    <a:spcPct val="115000"/>
                  </a:lnSpc>
                </a:pPr>
                <a:r>
                  <a:rPr lang="ru-RU" altLang="ru-RU" sz="1300" b="1" dirty="0" smtClean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27,7 </a:t>
                </a:r>
                <a:r>
                  <a:rPr lang="ru-RU" altLang="ru-RU" sz="1300" b="1" dirty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млн. </a:t>
                </a:r>
                <a:r>
                  <a:rPr lang="ru-RU" altLang="ru-RU" sz="1300" dirty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активных пользователей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altLang="ru-RU" sz="1300" dirty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 </a:t>
                </a:r>
              </a:p>
            </p:txBody>
          </p:sp>
          <p:grpSp>
            <p:nvGrpSpPr>
              <p:cNvPr id="15371" name="Группа 8"/>
              <p:cNvGrpSpPr>
                <a:grpSpLocks/>
              </p:cNvGrpSpPr>
              <p:nvPr/>
            </p:nvGrpSpPr>
            <p:grpSpPr bwMode="auto">
              <a:xfrm>
                <a:off x="309636" y="169719"/>
                <a:ext cx="9786508" cy="4376402"/>
                <a:chOff x="16338" y="169719"/>
                <a:chExt cx="9786508" cy="4376402"/>
              </a:xfrm>
            </p:grpSpPr>
            <p:pic>
              <p:nvPicPr>
                <p:cNvPr id="15372" name="Рисунок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2" b="-2020"/>
                <a:stretch>
                  <a:fillRect/>
                </a:stretch>
              </p:blipFill>
              <p:spPr bwMode="auto">
                <a:xfrm>
                  <a:off x="2882000" y="172528"/>
                  <a:ext cx="4287329" cy="4373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7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6338" y="1653876"/>
                  <a:ext cx="2700020" cy="1086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 ЮРИДИЧЕСКОГО ЛИЦА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809 </a:t>
                  </a:r>
                  <a:r>
                    <a:rPr lang="ru-RU" altLang="ru-RU" sz="1300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тыс.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пользователей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526331" y="169719"/>
                  <a:ext cx="2190027" cy="12594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ИНДИВИДУАЛЬНОГО ПРЕДПРИНИМАТЕЛЯ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1,8 млн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. пользователей</a:t>
                  </a:r>
                  <a:endParaRPr lang="ru-RU" altLang="ru-RU" sz="1300" dirty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537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334971" y="1905947"/>
                  <a:ext cx="2467875" cy="7759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ГРУППА СЕРВИСОВ «РИСКИ </a:t>
                  </a: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БИЗНЕСА: ПРОВЕРЬ СЕБЯ И КОНТРАГЕНТА»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более</a:t>
                  </a: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 743,7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 обращений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6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334970" y="3218934"/>
                  <a:ext cx="2294445" cy="807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«СВЕДЕНИЯ ОБ ИНН ФИЗИЧЕСКОГО ЛИЦА»</a:t>
                  </a: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более </a:t>
                  </a: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320,5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 обращений</a:t>
                  </a:r>
                  <a:endParaRPr lang="ru-RU" altLang="ru-RU" sz="1100" b="1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</a:pPr>
                  <a:endParaRPr lang="ru-RU" altLang="ru-RU" sz="1300" b="1" dirty="0" smtClean="0">
                    <a:solidFill>
                      <a:srgbClr val="365F91"/>
                    </a:solidFill>
                    <a:latin typeface="Arial Narrow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5379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334971" y="169719"/>
                  <a:ext cx="2069945" cy="698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«ПРОВЕРКА КОРРЕКТНОСТИ ЗАПОЛНЕНИЯ СЧЕТОВ-ФАКТУР» </a:t>
                  </a: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более </a:t>
                  </a: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133,7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 обращений к </a:t>
                  </a:r>
                  <a:r>
                    <a:rPr lang="en-US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web-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сервису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pic>
          <p:nvPicPr>
            <p:cNvPr id="7" name="Рисунок 6" descr="D:\Рабочая\Коллегия 6 сентября 2017\Примеры оформления слайдов 2\Slide083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67" t="45109" r="36714" b="16878"/>
            <a:stretch/>
          </p:blipFill>
          <p:spPr bwMode="auto">
            <a:xfrm>
              <a:off x="3891291" y="1259457"/>
              <a:ext cx="2889849" cy="2372264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363" name="Номер слайда 3"/>
          <p:cNvSpPr>
            <a:spLocks noGrp="1"/>
          </p:cNvSpPr>
          <p:nvPr/>
        </p:nvSpPr>
        <p:spPr bwMode="auto">
          <a:xfrm>
            <a:off x="8418513" y="6237288"/>
            <a:ext cx="7254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2" tIns="51318" rIns="102642" bIns="51318" anchor="ctr"/>
          <a:lstStyle>
            <a:lvl1pPr defTabSz="1025525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itchFamily="34" charset="0"/>
              </a:defRPr>
            </a:lvl1pPr>
            <a:lvl2pPr marL="512763" indent="-55563" defTabSz="1025525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Arial" pitchFamily="34" charset="0"/>
              </a:defRPr>
            </a:lvl2pPr>
            <a:lvl3pPr marL="1025525" indent="-111125" defTabSz="1025525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Arial" pitchFamily="34" charset="0"/>
              </a:defRPr>
            </a:lvl3pPr>
            <a:lvl4pPr marL="1538288" indent="-166688" algn="just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Arial" pitchFamily="34" charset="0"/>
              </a:defRPr>
            </a:lvl4pPr>
            <a:lvl5pPr marL="2051050" indent="-222250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5pPr>
            <a:lvl6pPr marL="25082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6pPr>
            <a:lvl7pPr marL="29654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7pPr>
            <a:lvl8pPr marL="34226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8pPr>
            <a:lvl9pPr marL="38798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3013"/>
              </a:lnSpc>
              <a:spcBef>
                <a:spcPct val="0"/>
              </a:spcBef>
              <a:buFontTx/>
              <a:buNone/>
            </a:pPr>
            <a:fld id="{B084E5B5-89B5-4CFA-A742-909770CA5D23}" type="slidenum">
              <a:rPr lang="ru-RU" altLang="ru-RU" sz="1800">
                <a:solidFill>
                  <a:schemeClr val="tx1"/>
                </a:solidFill>
                <a:latin typeface="Arial Narrow" pitchFamily="34" charset="0"/>
              </a:rPr>
              <a:pPr algn="ctr">
                <a:lnSpc>
                  <a:spcPts val="3013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8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2916237" y="5578919"/>
            <a:ext cx="3311525" cy="108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НА САЙТЕ ФНС РОССИИ ПРЕДСТАВЛЕНО БОЛЕЕ </a:t>
            </a:r>
            <a:r>
              <a:rPr lang="ru-RU" altLang="ru-RU" sz="2000" b="1" dirty="0" smtClean="0">
                <a:solidFill>
                  <a:srgbClr val="E46C0A"/>
                </a:solidFill>
                <a:latin typeface="Arial Narrow" pitchFamily="34" charset="0"/>
                <a:cs typeface="Times New Roman" pitchFamily="18" charset="0"/>
              </a:rPr>
              <a:t>50</a:t>
            </a: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 СЕРВИСОВ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количество посещений</a:t>
            </a:r>
            <a:r>
              <a:rPr lang="ru-RU" altLang="ru-RU" sz="1300" b="1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официального сайта</a:t>
            </a:r>
            <a:b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300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106 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b="1" dirty="0">
              <a:solidFill>
                <a:srgbClr val="E46C0A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cs typeface="Times New Roman" panose="02020603050405020304" pitchFamily="18" charset="0"/>
              </a:rPr>
              <a:t>Официальный сайт ФНС России и сервисы</a:t>
            </a:r>
            <a:endParaRPr lang="ru-RU" sz="1800" cap="al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85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93"/>
            <a:ext cx="8949600" cy="114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cap="all" dirty="0"/>
              <a:t>Оказание услуг налогоплательщикам</a:t>
            </a:r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418512" y="6171996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0" y="1296784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01809" y="1178168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Уровень удовлетворенности граждан качеством предоставления государственных услуг ФНС России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35240" y="1300615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01969" y="1174654"/>
            <a:ext cx="3155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вызовов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единый контакт-центр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за 9 месяцев 2019 года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06402" y="1359320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8,9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млн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Picture 2" descr="\\c0020-app008.dmz.tax.nalog.ru\DavWWWRoot\inetdata\0000-00-755\Мои документы\My Pictures\no-translate-detected_318-3348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46" y="1220968"/>
            <a:ext cx="548773" cy="54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0023" y="2348880"/>
            <a:ext cx="8602457" cy="416421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целях сокращения времени ожидания в очереди, для оптимизации процесса приёма налогоплательщиков проводится работа по оснащению инспекций ФНС России по субъектам Российской Федерации программно-аппаратными комплексами автоматизации обслуживания граждан и организаций в территориальных налоговых органах (системами управления очередью).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С целью предоставления налогоплательщикам качественного, быстрого информационного обслуживания при личном посещении налогоплательщиком налоговой инспекции за 9 месяцев 2019 года </a:t>
            </a:r>
            <a:r>
              <a:rPr lang="ru-RU" sz="1400" b="1" dirty="0" smtClean="0">
                <a:latin typeface="Arial Narrow" panose="020B0606020202030204" pitchFamily="34" charset="0"/>
              </a:rPr>
              <a:t>1074</a:t>
            </a:r>
            <a:r>
              <a:rPr lang="ru-RU" sz="1400" dirty="0" smtClean="0">
                <a:latin typeface="Arial Narrow" panose="020B0606020202030204" pitchFamily="34" charset="0"/>
              </a:rPr>
              <a:t> сотрудника территориальных налоговых органов, осуществляющих личный приём и обслуживание налогоплательщиков, прошли обучающие тренинги по эффективному взаимодействию и вежливому общению с налогоплательщиками.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рамках работ по совершенствованию  информирования налогоплательщиков ФНС России ведёт активную информационно-просветительскую работу по повышению налоговой грамотности.</a:t>
            </a:r>
          </a:p>
          <a:p>
            <a:pPr indent="180000" algn="just">
              <a:lnSpc>
                <a:spcPct val="90000"/>
              </a:lnSpc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Указом Президента Российской Федерации от 07.05.2012 № 601 установлено значение целевого показателя «Уровень удовлетворённости граждан Российской Федерации качеством предоставления государственных услуг - не менее 90%».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 соответствии с постановлением Правительства Российской Федерации от 12.12.2012 № 1284 в ФНС России внедрена система мониторинга качества предоставления государственных услуг, полученные результаты учитываются при решении кадровых вопросов.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По результатам 9 месяцев 2019 года среднее значение показателя уровня удовлетворённости граждан качеством предоставления государственных услуг ФНС России составило </a:t>
            </a:r>
            <a:r>
              <a:rPr lang="ru-RU" sz="1400" b="1" dirty="0">
                <a:latin typeface="Arial Narrow" panose="020B0606020202030204" pitchFamily="34" charset="0"/>
              </a:rPr>
              <a:t>96%.</a:t>
            </a:r>
          </a:p>
          <a:p>
            <a:pPr indent="180000" algn="just">
              <a:lnSpc>
                <a:spcPct val="90000"/>
              </a:lnSpc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486" y="1676423"/>
            <a:ext cx="2345859" cy="927767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АИС НАЛОГ – ОДНА ИЗ КРУПНЕЙШИХ БАЗ ДАННЫХ В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МИРЕ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2533" y="12541"/>
            <a:ext cx="8949600" cy="114480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lvl1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 defTabSz="801472" eaLnBrk="1" hangingPunct="1">
              <a:lnSpc>
                <a:spcPct val="100000"/>
              </a:lnSpc>
              <a:defRPr/>
            </a:pPr>
            <a:r>
              <a:rPr lang="ru-RU" sz="18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Модернизация налоговых органов</a:t>
            </a:r>
            <a:endParaRPr lang="ru-RU" sz="1800" cap="all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OECD_4smal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478" r="7600"/>
          <a:stretch>
            <a:fillRect/>
          </a:stretch>
        </p:blipFill>
        <p:spPr>
          <a:xfrm rot="6120529">
            <a:off x="870718" y="2815027"/>
            <a:ext cx="885669" cy="721164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15" y="3718638"/>
            <a:ext cx="1839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7744B"/>
                </a:solidFill>
                <a:latin typeface="Arial Narrow" panose="020B0606020202030204" pitchFamily="34" charset="0"/>
              </a:rPr>
              <a:t>174 </a:t>
            </a:r>
            <a:r>
              <a:rPr lang="ru-RU" b="1" dirty="0" smtClean="0">
                <a:solidFill>
                  <a:srgbClr val="F7744B"/>
                </a:solidFill>
                <a:latin typeface="Arial Narrow" panose="020B0606020202030204" pitchFamily="34" charset="0"/>
              </a:rPr>
              <a:t>млн </a:t>
            </a:r>
            <a:r>
              <a:rPr lang="ru-RU" sz="1400" dirty="0">
                <a:solidFill>
                  <a:srgbClr val="13335B"/>
                </a:solidFill>
                <a:latin typeface="Arial Narrow" panose="020B0606020202030204" pitchFamily="34" charset="0"/>
              </a:rPr>
              <a:t>налогоплательщиков администрируются в едином </a:t>
            </a:r>
            <a:r>
              <a:rPr lang="ru-RU" sz="1400" dirty="0" smtClean="0">
                <a:solidFill>
                  <a:srgbClr val="13335B"/>
                </a:solidFill>
                <a:latin typeface="Arial Narrow" panose="020B0606020202030204" pitchFamily="34" charset="0"/>
              </a:rPr>
              <a:t>облаке</a:t>
            </a:r>
            <a:endParaRPr lang="ru-RU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306342"/>
            <a:ext cx="209769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74738" algn="l"/>
              </a:tabLst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150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тыс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пользователей </a:t>
            </a:r>
          </a:p>
          <a:p>
            <a:pPr>
              <a:tabLst>
                <a:tab pos="1074738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сотрудников ФНС</a:t>
            </a:r>
          </a:p>
          <a:p>
            <a:pPr lvl="0">
              <a:tabLst>
                <a:tab pos="1074738" algn="l"/>
              </a:tabLst>
            </a:pP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endParaRPr lang="ru-RU" sz="14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6944" y="3509565"/>
            <a:ext cx="235286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195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12,7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млрд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объектов налогообложения в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базе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данных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Номер слайда 3"/>
          <p:cNvSpPr>
            <a:spLocks noGrp="1"/>
          </p:cNvSpPr>
          <p:nvPr/>
        </p:nvSpPr>
        <p:spPr bwMode="auto">
          <a:xfrm>
            <a:off x="8418512" y="6171996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2061987"/>
            <a:ext cx="2000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50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млн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внешних 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пользователей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2752351"/>
            <a:ext cx="24448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195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705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Тбайт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база данных                             </a:t>
            </a:r>
          </a:p>
          <a:p>
            <a:pPr lvl="0" defTabSz="685195">
              <a:defRPr/>
            </a:pPr>
            <a:r>
              <a:rPr lang="ru-RU" sz="1400" spc="-12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+ 1 ТБ </a:t>
            </a:r>
            <a:r>
              <a:rPr lang="ru-RU" sz="1400" spc="-6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ежедневно</a:t>
            </a:r>
          </a:p>
          <a:p>
            <a:pPr lvl="0" defTabSz="685195">
              <a:defRPr/>
            </a:pPr>
            <a:endParaRPr lang="ru-RU" sz="1400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9505" y="4277309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9,9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открыто КНП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4409195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документов выявления недоимки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91880" y="5098026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обращений к интернет-сервисам ФНС России в год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44208" y="2857374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9,3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млрд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счетов-фактур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44208" y="2081365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51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налоговой и бухгалтерской отчетности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44208" y="1306342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884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выписок УФК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44208" y="3499732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6,3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решений о зачете/возврате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44208" y="5187237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28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требований об уплате налогов</a:t>
            </a:r>
            <a:endParaRPr lang="ru-RU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3" y="1306342"/>
            <a:ext cx="540000" cy="43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2" y="2828412"/>
            <a:ext cx="638201" cy="64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5" y="4226469"/>
            <a:ext cx="663100" cy="6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3" y="5098027"/>
            <a:ext cx="632835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5" y="1306342"/>
            <a:ext cx="540000" cy="52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30369"/>
            <a:ext cx="629682" cy="62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85" y="3562095"/>
            <a:ext cx="731993" cy="67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4" y="2158202"/>
            <a:ext cx="540000" cy="39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42" y="4408445"/>
            <a:ext cx="429093" cy="49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43" y="2895650"/>
            <a:ext cx="549992" cy="55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02" y="5190916"/>
            <a:ext cx="445157" cy="5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42" y="2112104"/>
            <a:ext cx="469393" cy="45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931353465"/>
              </p:ext>
            </p:extLst>
          </p:nvPr>
        </p:nvGraphicFramePr>
        <p:xfrm>
          <a:off x="-301785" y="1863758"/>
          <a:ext cx="3179593" cy="293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" y="-16321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Государственные </a:t>
            </a:r>
            <a:r>
              <a:rPr lang="ru-RU" sz="1800" cap="all" dirty="0" smtClean="0"/>
              <a:t>финансы</a:t>
            </a:r>
            <a:endParaRPr lang="ru-RU" sz="1800" cap="all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64305" y="575406"/>
            <a:ext cx="3960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консолидированного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бюджета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Российской Федерации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основным администраторам доходов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589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116139" y="1362989"/>
            <a:ext cx="3063240" cy="5000371"/>
            <a:chOff x="1084113" y="1682988"/>
            <a:chExt cx="3063240" cy="5000371"/>
          </a:xfrm>
        </p:grpSpPr>
        <p:graphicFrame>
          <p:nvGraphicFramePr>
            <p:cNvPr id="16" name="Диаграмма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92628310"/>
                </p:ext>
              </p:extLst>
            </p:nvPr>
          </p:nvGraphicFramePr>
          <p:xfrm>
            <a:off x="1084113" y="1682988"/>
            <a:ext cx="3063240" cy="2613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3" name="Группа 12"/>
            <p:cNvGrpSpPr/>
            <p:nvPr/>
          </p:nvGrpSpPr>
          <p:grpSpPr>
            <a:xfrm>
              <a:off x="1179874" y="2924944"/>
              <a:ext cx="206698" cy="3758415"/>
              <a:chOff x="1179874" y="2924944"/>
              <a:chExt cx="206698" cy="3758415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276555" y="2924944"/>
                <a:ext cx="0" cy="3758415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Овал 7"/>
              <p:cNvSpPr/>
              <p:nvPr/>
            </p:nvSpPr>
            <p:spPr>
              <a:xfrm>
                <a:off x="1188572" y="4591814"/>
                <a:ext cx="198000" cy="19802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1188572" y="5096934"/>
                <a:ext cx="198000" cy="198022"/>
              </a:xfrm>
              <a:prstGeom prst="ellipse">
                <a:avLst/>
              </a:prstGeom>
              <a:solidFill>
                <a:srgbClr val="6B9CE3"/>
              </a:solidFill>
              <a:ln>
                <a:solidFill>
                  <a:srgbClr val="6B9C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1188572" y="5565945"/>
                <a:ext cx="198000" cy="19802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1179874" y="6045904"/>
                <a:ext cx="198000" cy="198022"/>
              </a:xfrm>
              <a:prstGeom prst="ellipse">
                <a:avLst/>
              </a:prstGeom>
              <a:solidFill>
                <a:srgbClr val="5B89C1"/>
              </a:solidFill>
              <a:ln>
                <a:solidFill>
                  <a:srgbClr val="5B89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438526" y="4243535"/>
            <a:ext cx="359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16 773,3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19872" y="4722057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4 345,5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38526" y="5179709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Росимущество -  392,8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38526" y="5666801"/>
            <a:ext cx="398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Минфин России -  27,2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309546685"/>
              </p:ext>
            </p:extLst>
          </p:nvPr>
        </p:nvGraphicFramePr>
        <p:xfrm>
          <a:off x="6129651" y="1058108"/>
          <a:ext cx="3346018" cy="257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6324744" y="2310757"/>
            <a:ext cx="200317" cy="3169533"/>
            <a:chOff x="1188572" y="2969012"/>
            <a:chExt cx="200317" cy="316953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276555" y="2969012"/>
              <a:ext cx="11017" cy="2971511"/>
            </a:xfrm>
            <a:prstGeom prst="line">
              <a:avLst/>
            </a:prstGeom>
            <a:ln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1188572" y="4624865"/>
              <a:ext cx="198000" cy="198022"/>
            </a:xfrm>
            <a:prstGeom prst="ellipse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90889" y="5306257"/>
              <a:ext cx="198000" cy="19802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188572" y="5940523"/>
              <a:ext cx="198000" cy="198022"/>
            </a:xfrm>
            <a:prstGeom prst="ellipse">
              <a:avLst/>
            </a:prstGeom>
            <a:solidFill>
              <a:srgbClr val="FAC09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22744" y="3920248"/>
            <a:ext cx="269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9 491,0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65611" y="4583426"/>
            <a:ext cx="275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4 177,9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30735" y="5143581"/>
            <a:ext cx="261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1 365,4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3" name="Овал 42"/>
          <p:cNvSpPr/>
          <p:nvPr/>
        </p:nvSpPr>
        <p:spPr>
          <a:xfrm>
            <a:off x="3211900" y="6286761"/>
            <a:ext cx="198000" cy="198022"/>
          </a:xfrm>
          <a:prstGeom prst="ellipse">
            <a:avLst/>
          </a:prstGeom>
          <a:solidFill>
            <a:srgbClr val="939EB7"/>
          </a:solidFill>
          <a:ln>
            <a:solidFill>
              <a:srgbClr val="939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438526" y="6101750"/>
            <a:ext cx="335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2 985,9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3" name="Надпись 3"/>
          <p:cNvSpPr txBox="1"/>
          <p:nvPr/>
        </p:nvSpPr>
        <p:spPr>
          <a:xfrm>
            <a:off x="6999176" y="2051780"/>
            <a:ext cx="1155700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15 034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млрд. руб.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24657" y="694207"/>
            <a:ext cx="32438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консолидированного бюджета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Российской Федерации 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бюджетов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государственных внебюджетных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фондов по основным администраторам доходов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2675" y="3315250"/>
            <a:ext cx="215373" cy="3169533"/>
            <a:chOff x="1171199" y="2969012"/>
            <a:chExt cx="215373" cy="3169533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276555" y="2969012"/>
              <a:ext cx="11017" cy="297151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1171199" y="4283215"/>
              <a:ext cx="198000" cy="198022"/>
            </a:xfrm>
            <a:prstGeom prst="ellipse">
              <a:avLst/>
            </a:prstGeom>
            <a:solidFill>
              <a:srgbClr val="898989"/>
            </a:solidFill>
            <a:ln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71199" y="4768110"/>
              <a:ext cx="198000" cy="198022"/>
            </a:xfrm>
            <a:prstGeom prst="ellipse">
              <a:avLst/>
            </a:prstGeom>
            <a:solidFill>
              <a:srgbClr val="B3B3B3"/>
            </a:solidFill>
            <a:ln>
              <a:solidFill>
                <a:srgbClr val="B3B3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188572" y="5940523"/>
              <a:ext cx="198000" cy="198022"/>
            </a:xfrm>
            <a:prstGeom prst="ellipse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67401" y="4577055"/>
            <a:ext cx="371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21 824,3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1520" y="5092175"/>
            <a:ext cx="285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4 345,5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2659" y="6190950"/>
            <a:ext cx="283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smtClean="0">
                <a:latin typeface="Arial Narrow" panose="020B0606020202030204" pitchFamily="34" charset="0"/>
              </a:rPr>
              <a:t>1 785,3 </a:t>
            </a:r>
            <a:r>
              <a:rPr lang="ru-RU" sz="1400" dirty="0" smtClean="0">
                <a:latin typeface="Arial Narrow" panose="020B0606020202030204" pitchFamily="34" charset="0"/>
              </a:rPr>
              <a:t>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60" name="Надпись 3"/>
          <p:cNvSpPr txBox="1"/>
          <p:nvPr/>
        </p:nvSpPr>
        <p:spPr>
          <a:xfrm>
            <a:off x="738567" y="3007743"/>
            <a:ext cx="1155700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28 631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млрд. руб.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6459" y="5668119"/>
            <a:ext cx="315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ГВБФ -  675,5  млрд</a:t>
            </a:r>
            <a:r>
              <a:rPr lang="ru-RU" sz="1400" dirty="0"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latin typeface="Arial Narrow" panose="020B0606020202030204" pitchFamily="34" charset="0"/>
              </a:rPr>
              <a:t>рублей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(без СВ, администрируемых ФНС России)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2727" y="5695856"/>
            <a:ext cx="198000" cy="198022"/>
          </a:xfrm>
          <a:prstGeom prst="ellipse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26975" y="408283"/>
            <a:ext cx="3243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федерального бюджета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основным администраторам доходов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663995" y="919412"/>
            <a:ext cx="443882" cy="4166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04585" y="919412"/>
            <a:ext cx="2425309" cy="696339"/>
          </a:xfrm>
          <a:prstGeom prst="rect">
            <a:avLst/>
          </a:prstGeom>
        </p:spPr>
        <p:txBody>
          <a:bodyPr wrap="non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Вертикально интегрированная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система администрирования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	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4974" y="1877997"/>
            <a:ext cx="3005110" cy="814942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861065"/>
            <a:ext cx="4263292" cy="353943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177800" algn="just"/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ru-RU" sz="1400" dirty="0" smtClean="0">
                <a:latin typeface="Arial Narrow" panose="020B0606020202030204" pitchFamily="34" charset="0"/>
              </a:rPr>
              <a:t>2019 году </a:t>
            </a:r>
            <a:r>
              <a:rPr lang="ru-RU" sz="1400" dirty="0">
                <a:latin typeface="Arial Narrow" panose="020B0606020202030204" pitchFamily="34" charset="0"/>
              </a:rPr>
              <a:t>начала функционировать новая вертикально интегрированная модель организации администрирования крупнейших налогоплательщиков.</a:t>
            </a:r>
          </a:p>
          <a:p>
            <a:pPr indent="177800" algn="just"/>
            <a:r>
              <a:rPr lang="ru-RU" sz="1400" dirty="0" smtClean="0">
                <a:latin typeface="Arial Narrow" panose="020B0606020202030204" pitchFamily="34" charset="0"/>
              </a:rPr>
              <a:t>Данная система администрирования </a:t>
            </a:r>
            <a:r>
              <a:rPr lang="ru-RU" sz="1400" dirty="0">
                <a:latin typeface="Arial Narrow" panose="020B0606020202030204" pitchFamily="34" charset="0"/>
              </a:rPr>
              <a:t>межрегиональных инспекций и находящихся в их подчинении межрайонных инспекций по крупнейшим налогоплательщикам обеспечивает повышение </a:t>
            </a:r>
            <a:r>
              <a:rPr lang="ru-RU" sz="1400" dirty="0" smtClean="0">
                <a:latin typeface="Arial Narrow" panose="020B0606020202030204" pitchFamily="34" charset="0"/>
              </a:rPr>
              <a:t>качества </a:t>
            </a:r>
            <a:r>
              <a:rPr lang="ru-RU" sz="1400" dirty="0">
                <a:latin typeface="Arial Narrow" panose="020B0606020202030204" pitchFamily="34" charset="0"/>
              </a:rPr>
              <a:t>администрирования, выявление характерных для определенных отраслей (групп налогоплательщиков) вопросов, выработку и доведение единых методологических подходов, а также рост дополнительных поступлений в бюджет Российской Федерации.</a:t>
            </a:r>
          </a:p>
          <a:p>
            <a:pPr indent="177800" algn="just"/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итогам </a:t>
            </a:r>
            <a:r>
              <a:rPr lang="ru-RU" sz="1400" dirty="0" smtClean="0">
                <a:latin typeface="Arial Narrow" panose="020B0606020202030204" pitchFamily="34" charset="0"/>
              </a:rPr>
              <a:t>января-сентября 2019 </a:t>
            </a:r>
            <a:r>
              <a:rPr lang="ru-RU" sz="1400" dirty="0">
                <a:latin typeface="Arial Narrow" panose="020B0606020202030204" pitchFamily="34" charset="0"/>
              </a:rPr>
              <a:t>года в </a:t>
            </a:r>
            <a:r>
              <a:rPr lang="ru-RU" sz="1400" dirty="0" smtClean="0">
                <a:latin typeface="Arial Narrow" panose="020B0606020202030204" pitchFamily="34" charset="0"/>
              </a:rPr>
              <a:t>межрегиональных (межрайонных) инспекциях ФНС России по крупнейшим налогоплательщикам администрируются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2 858 крупнейших налогоплательщиков.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29430" y="972591"/>
            <a:ext cx="846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2 раза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320" y="1488803"/>
            <a:ext cx="2886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Symbol"/>
              </a:rPr>
              <a:t>Межрегиональных инспекций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8" descr="D:\Мои документы\!!!Презентации\Платёжные ситемы\картинки\29e0a1f2cb05332359d74a207ba1cadb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7" y="1557646"/>
            <a:ext cx="475200" cy="4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15888" y="1748318"/>
            <a:ext cx="276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Symbol"/>
              </a:rPr>
              <a:t>Межрайонных инспекций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682" y="2296055"/>
            <a:ext cx="475200" cy="4522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487" y="907230"/>
            <a:ext cx="504000" cy="504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886882" y="2290278"/>
            <a:ext cx="2553565" cy="464290"/>
          </a:xfrm>
          <a:prstGeom prst="rect">
            <a:avLst/>
          </a:prstGeom>
        </p:spPr>
        <p:txBody>
          <a:bodyPr wrap="non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Крупнейшие налогоплательщики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около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900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	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86639" y="88025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663995" y="1478958"/>
            <a:ext cx="443882" cy="46677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218119" y="857544"/>
            <a:ext cx="2995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Рост поступлений в бюджет по результатам контрольной работы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97737" y="194428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246522" y="1919573"/>
            <a:ext cx="31228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Рост поступлений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бюджет от добровольного уточнения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крупнейшими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налогоплательщиками налоговых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обязательств. 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663995" y="2127557"/>
            <a:ext cx="443882" cy="41665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229818" y="1415304"/>
            <a:ext cx="27305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Эффективность выездных налоговых проверок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786639" y="141185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042922" y="1468976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2,5 раза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47150" y="2042304"/>
            <a:ext cx="846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 2 раза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42804" y="2867178"/>
            <a:ext cx="44644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Межрегиональными </a:t>
            </a:r>
            <a:r>
              <a:rPr lang="ru-RU" sz="1400" dirty="0">
                <a:latin typeface="Arial Narrow" panose="020B0606020202030204" pitchFamily="34" charset="0"/>
              </a:rPr>
              <a:t>и межрайонными инспекциями ФНС России по крупнейшим налогоплательщикам за </a:t>
            </a:r>
            <a:r>
              <a:rPr lang="ru-RU" sz="1400" dirty="0" smtClean="0">
                <a:latin typeface="Arial Narrow" panose="020B0606020202030204" pitchFamily="34" charset="0"/>
              </a:rPr>
              <a:t>январь-сентябрь 2019 </a:t>
            </a:r>
            <a:r>
              <a:rPr lang="ru-RU" sz="1400" dirty="0">
                <a:latin typeface="Arial Narrow" panose="020B0606020202030204" pitchFamily="34" charset="0"/>
              </a:rPr>
              <a:t>года обеспечен более чем в 2 раза рост поступлений в бюджет по результатам контрольной </a:t>
            </a:r>
            <a:r>
              <a:rPr lang="ru-RU" sz="1400" dirty="0" smtClean="0">
                <a:latin typeface="Arial Narrow" panose="020B0606020202030204" pitchFamily="34" charset="0"/>
              </a:rPr>
              <a:t>работы по сравнению с аналогичным периодом прошлого года.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За январь-сентябрь 2019 </a:t>
            </a:r>
            <a:r>
              <a:rPr lang="ru-RU" sz="1400" dirty="0">
                <a:latin typeface="Arial Narrow" panose="020B0606020202030204" pitchFamily="34" charset="0"/>
              </a:rPr>
              <a:t>года </a:t>
            </a:r>
            <a:r>
              <a:rPr lang="ru-RU" sz="1400" dirty="0" smtClean="0">
                <a:latin typeface="Arial Narrow" panose="020B0606020202030204" pitchFamily="34" charset="0"/>
              </a:rPr>
              <a:t>по сравнению с соответствующим периодом 2018 </a:t>
            </a:r>
            <a:r>
              <a:rPr lang="ru-RU" sz="1400" dirty="0">
                <a:latin typeface="Arial Narrow" panose="020B0606020202030204" pitchFamily="34" charset="0"/>
              </a:rPr>
              <a:t>года в 2,5 раза возросла эффективность выездных налоговых проверок, проведенных межрегиональными и межрайонными инспекциями ФНС России по крупнейшим </a:t>
            </a:r>
            <a:r>
              <a:rPr lang="ru-RU" sz="1400" dirty="0" smtClean="0">
                <a:latin typeface="Arial Narrow" panose="020B0606020202030204" pitchFamily="34" charset="0"/>
              </a:rPr>
              <a:t>налогоплательщикам.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Также за январь-сентябрь </a:t>
            </a:r>
            <a:r>
              <a:rPr lang="ru-RU" sz="1400" dirty="0">
                <a:latin typeface="Arial Narrow" panose="020B0606020202030204" pitchFamily="34" charset="0"/>
              </a:rPr>
              <a:t>2019 года по сравнению с соответствующим периодом 2018 года </a:t>
            </a:r>
            <a:r>
              <a:rPr lang="ru-RU" sz="1400" dirty="0" smtClean="0">
                <a:latin typeface="Arial Narrow" panose="020B0606020202030204" pitchFamily="34" charset="0"/>
              </a:rPr>
              <a:t>более </a:t>
            </a:r>
            <a:r>
              <a:rPr lang="ru-RU" sz="1400" dirty="0">
                <a:latin typeface="Arial Narrow" panose="020B0606020202030204" pitchFamily="34" charset="0"/>
              </a:rPr>
              <a:t>чем в 2 раза возросла сумма поступлений в бюджет от добровольного уточнения крупнейшими налогоплательщиками налоговых </a:t>
            </a:r>
            <a:r>
              <a:rPr lang="ru-RU" sz="1400" dirty="0" smtClean="0">
                <a:latin typeface="Arial Narrow" panose="020B0606020202030204" pitchFamily="34" charset="0"/>
              </a:rPr>
              <a:t>обязательств.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4" name="Заголовок 2"/>
          <p:cNvSpPr txBox="1">
            <a:spLocks/>
          </p:cNvSpPr>
          <p:nvPr/>
        </p:nvSpPr>
        <p:spPr>
          <a:xfrm>
            <a:off x="24610" y="15681"/>
            <a:ext cx="8229600" cy="1143000"/>
          </a:xfrm>
          <a:prstGeom prst="rect">
            <a:avLst/>
          </a:prstGeom>
        </p:spPr>
        <p:txBody>
          <a:bodyPr vert="horz" lIns="80147" tIns="40074" rIns="80147" bIns="40074" rtlCol="0" anchor="ctr" anchorCtr="0">
            <a:norm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defTabSz="801472" fontAlgn="base">
              <a:spcAft>
                <a:spcPct val="0"/>
              </a:spcAft>
            </a:pPr>
            <a:r>
              <a:rPr lang="ru-RU" sz="1800" cap="all" smtClean="0">
                <a:cs typeface="Times New Roman" panose="02020603050405020304" pitchFamily="18" charset="0"/>
              </a:rPr>
              <a:t>Администрирование крупнейших налогоплательщиков</a:t>
            </a:r>
            <a:endParaRPr lang="ru-RU" sz="1800" cap="all" dirty="0">
              <a:cs typeface="Times New Roman" panose="02020603050405020304" pitchFamily="18" charset="0"/>
            </a:endParaRPr>
          </a:p>
        </p:txBody>
      </p:sp>
      <p:sp>
        <p:nvSpPr>
          <p:cNvPr id="36" name="Номер слайда 3"/>
          <p:cNvSpPr>
            <a:spLocks noGrp="1"/>
          </p:cNvSpPr>
          <p:nvPr/>
        </p:nvSpPr>
        <p:spPr bwMode="auto">
          <a:xfrm>
            <a:off x="8418512" y="6171996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34078"/>
            <a:ext cx="8568952" cy="5760640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180000" algn="just">
              <a:lnSpc>
                <a:spcPct val="9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закон от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15.04.2019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г. № 63-ФЗ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«О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внесении изменений в часть вторую Налогового кодекса Российской Федерации и статью 9 Федерального закона «О внесении изменений в части первую и вторую Налогового кодекса Российской Федерации и отдельные законодательные акты Российской Федерации о налогах 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сборах»</a:t>
            </a:r>
          </a:p>
          <a:p>
            <a:pPr indent="180000" algn="just">
              <a:lnSpc>
                <a:spcPct val="95000"/>
              </a:lnSpc>
            </a:pPr>
            <a:endParaRPr lang="ru-RU" sz="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79388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 2019 года (за налоговый период 2018 года), рост земельного налога физических лиц ограничен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10% по сравнению с предыдущим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налоговым периодом.</a:t>
            </a:r>
          </a:p>
          <a:p>
            <a:pPr indent="179388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Лицам, имеющим трёх и более несовершеннолетних детей (далее – многодетные), предоставлены налоговые вычеты:</a:t>
            </a:r>
          </a:p>
          <a:p>
            <a:pPr indent="179388" algn="just">
              <a:lnSpc>
                <a:spcPct val="95000"/>
              </a:lnSpc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размере кадастровой стоимости 600 </a:t>
            </a:r>
            <a:r>
              <a:rPr lang="ru-RU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кв.м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 отношении одного земельного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участка;</a:t>
            </a:r>
          </a:p>
          <a:p>
            <a:pPr indent="179388" algn="just">
              <a:lnSpc>
                <a:spcPct val="95000"/>
              </a:lnSpc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размере кадастровой стоимости 5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кв.м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квартиры, части квартиры,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комнаты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и 7 </a:t>
            </a:r>
            <a:r>
              <a:rPr lang="ru-RU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кв.м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 отношении жилого дома, части жилого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дома 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расчете на каждого несовершеннолетнего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ребенка.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Введен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беззаявительный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порядок предоставления налоговых льгот для пенсионеров, «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предпенсионеров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», инвалидов, многодетных, а также лиц – владельцев хозяйственных построек площадью не более 50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кв.м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Прекращение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розыска транспортного средства, не приведшего к его возврату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владельцу,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влечет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возобновление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начисления транспортного налога.</a:t>
            </a:r>
          </a:p>
          <a:p>
            <a:pPr indent="180000" algn="just">
              <a:lnSpc>
                <a:spcPct val="95000"/>
              </a:lnSpc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закон от 2 августа 2019 г. N 279-ФЗ "О внесении изменений в Федеральный закон "О развитии малого и среднего предпринимательства в Российской Федерации" в целях формирования единого реестра субъектов малого и среднего предпринимательства - получателей поддержки"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 20 декабря 2020 г. предусмотрено ведение единого реестра субъектов малого и среднего предпринимательства - получателей поддержки.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настоящее время органы и организации, оказывающие поддержку МСП, ведут собственные реестры получателей поддержки. Закон предполагает формирование единого реестра, который будет размещаться на официальном сайте ФНС России. Определены поставщики сведений в реестр и порядок предоставления данных в ФНС России.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закон вступает в силу через 10 дней после его официального опубликования, за исключением положений, для которых предусмотрен иной срок введения в действие.</a:t>
            </a:r>
          </a:p>
          <a:p>
            <a:pPr indent="180000" algn="just">
              <a:lnSpc>
                <a:spcPct val="95000"/>
              </a:lnSpc>
            </a:pP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5096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8720"/>
            <a:ext cx="8568952" cy="5472608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lvl="0" indent="180000" algn="just">
              <a:lnSpc>
                <a:spcPct val="95000"/>
              </a:lnSpc>
            </a:pPr>
            <a:r>
              <a:rPr lang="ru-RU" sz="1400" b="1" dirty="0">
                <a:latin typeface="Arial Narrow" panose="020B0606020202030204" pitchFamily="34" charset="0"/>
              </a:rPr>
              <a:t>Федеральный закон от 29.09.2019 № 321-ФЗ «О внесении изменений в часть вторую Налогового кодекса Российской Федерации</a:t>
            </a:r>
            <a:r>
              <a:rPr lang="ru-RU" sz="1400" b="1" dirty="0" smtClean="0">
                <a:latin typeface="Arial Narrow" panose="020B0606020202030204" pitchFamily="34" charset="0"/>
              </a:rPr>
              <a:t>»</a:t>
            </a:r>
          </a:p>
          <a:p>
            <a:pPr lvl="0"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</a:t>
            </a:r>
            <a:r>
              <a:rPr lang="ru-RU" sz="1400" dirty="0" smtClean="0">
                <a:latin typeface="Arial Narrow" panose="020B0606020202030204" pitchFamily="34" charset="0"/>
              </a:rPr>
              <a:t>лата </a:t>
            </a:r>
            <a:r>
              <a:rPr lang="ru-RU" sz="1400" dirty="0">
                <a:latin typeface="Arial Narrow" panose="020B0606020202030204" pitchFamily="34" charset="0"/>
              </a:rPr>
              <a:t>за покупку, содержание и ремонт общего имущества, поступившая от собственников, которые не являются членами товарищества, теперь считается не налогооблагаемым доходом садовых и огороднических товариществ. Изменения касаются правоотношений, возникших с 1 января 2019 года.</a:t>
            </a:r>
          </a:p>
          <a:p>
            <a:pPr indent="180000" algn="just">
              <a:lnSpc>
                <a:spcPct val="95000"/>
              </a:lnSpc>
            </a:pP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закон от 29.09.2019 № 325-ФЗ «О внесении изменений в части первую и вторую Налогового кодекса Российской Федерации»</a:t>
            </a:r>
          </a:p>
          <a:p>
            <a:pPr indent="180000" algn="just">
              <a:lnSpc>
                <a:spcPct val="95000"/>
              </a:lnSpc>
            </a:pPr>
            <a:endParaRPr lang="ru-RU" sz="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Для физических лиц введена возможность представления документов в налоговые органы и получение ответов по ним через МФЦ, а также возможность получения налогового уведомления в МФЦ.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Предусмотрен информационный обмен с ПФР и </a:t>
            </a:r>
            <a:r>
              <a:rPr lang="ru-RU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огранами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соцзащиты для обеспечения </a:t>
            </a:r>
            <a:r>
              <a:rPr lang="ru-RU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беззаявительного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порядка предоставления налоговых льгот, а также органами </a:t>
            </a:r>
            <a:r>
              <a:rPr lang="ru-RU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госземнадзора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для применения повышенных налоговых ставок при нецелевом использовании земельных участков </a:t>
            </a:r>
            <a:r>
              <a:rPr lang="ru-RU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сельхозназначения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Введена с 2021 года обязанность для организаций по представлению сообщений о наличии у них транспортных средств и земельных участков, по которым налоговым органом не исчислены соответствующие налоги.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Регламентированы сроки и процедуры рассмотрения заявлений налогоплательщиков о предоставлении налоговых льгот.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Урегулирован порядок определения налоговой базы в отношении водных несамоходных транспортных средств.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</a:rPr>
              <a:t>Расширен перечень видов объектов недвижимости, которые могут облагаться налогом на имущество организаций исходя из кадастровой стоимости, в случае принятия регионального закона.</a:t>
            </a:r>
          </a:p>
          <a:p>
            <a:pPr indent="180000" algn="just">
              <a:lnSpc>
                <a:spcPct val="95000"/>
              </a:lnSpc>
            </a:pP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Федеральный закон </a:t>
            </a:r>
            <a:r>
              <a:rPr lang="ru-RU" sz="1400" b="1" dirty="0">
                <a:latin typeface="Arial Narrow" panose="020B0606020202030204" pitchFamily="34" charset="0"/>
              </a:rPr>
              <a:t>от 29.09.2019 № 326-ФЗ </a:t>
            </a:r>
            <a:r>
              <a:rPr lang="ru-RU" sz="1400" b="1" dirty="0" smtClean="0">
                <a:latin typeface="Arial Narrow" panose="020B0606020202030204" pitchFamily="34" charset="0"/>
              </a:rPr>
              <a:t/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О внесении изменений в часть вторую НК РФ и статью 1 Федерального закона "О внесении изменений в часть вторую НК РФ» </a:t>
            </a:r>
            <a:r>
              <a:rPr lang="ru-RU" sz="1400" dirty="0">
                <a:latin typeface="Arial Narrow" panose="020B0606020202030204" pitchFamily="34" charset="0"/>
              </a:rPr>
              <a:t>вносятся изменения, направленные на совершенствование налогового контроля в сфере производства и оборота этилового спирта, алкогольной и спиртосодержащей продукции (с 01.01.2020).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перечень подакцизных товаров внесены уточнения и добавлены следующие подакцизные товары:</a:t>
            </a:r>
          </a:p>
          <a:p>
            <a:pPr algn="just"/>
            <a:r>
              <a:rPr lang="ru-RU" sz="1400" dirty="0">
                <a:latin typeface="Arial Narrow" panose="020B0606020202030204" pitchFamily="34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7461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8720"/>
            <a:ext cx="8568952" cy="5544616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спиртосодержащая парфюмерно-косметическая продукция в металлической аэрозольной упаковке;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спиртосодержащая парфюмерно-косметическая продукция, разлитая в малые емкости;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продукция бытовой химии в металлической аэрозольной упаковке;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виноматериалы (за исключением виноматериалов, предназначенных для производства дистиллятов), виноград, используемый для производства вина, игристого вина (шампанского), спиртных напитков, изготовленных по технологии полного цикла.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Предусматривается предоставление производителям указанной продукции, права на получение налоговых вычетов при условии надлежащего использования подакцизного сырья.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Унифицированы ставки акцизов на спирт этиловый, спиртосодержащую продукцию, а также алкогольную продукцию с объемной долей этилового спирта свыше 9 процентов.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 Установлена ставка акциза на винные напитки, изготавливаемые без добавления ректификованного этилового спирта, на уровне ставки акциза на игристые вина (шампанские) и единые налоговые ставки акциза на вина, игристые вина (шампанские), производимые на территории РФ и ввозимые на территорию РФ.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Постановление Правительства РФ от 26 сентября 2019 г. N 1251 "О проведении эксперимента по маркировке средствами идентификации и мониторингу оборота отдельных видов табачной продукции, подлежащих обязательной маркировке с 1 июля 2020 г."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1 октября 2019 г. по 30 июня 2020 г. проводится эксперимент по маркировке табачной продукции средствами идентификации. Правительство определило порядок его проведения и перечень маркируемой в ходе эксперимента продукции.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Среди целей эксперимента - разработать механизм прослеживаемости табачной продукции и определить целесообразность отказа от акцизных марок.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Производители, импортеры и продавцы табачной продукции участвуют в эксперименте добровольно.</a:t>
            </a:r>
          </a:p>
          <a:p>
            <a:pPr indent="180000" algn="just">
              <a:lnSpc>
                <a:spcPct val="95000"/>
              </a:lnSpc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0171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6524" y="0"/>
            <a:ext cx="9150523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/>
              <a:t>Поступление </a:t>
            </a:r>
            <a:r>
              <a:rPr lang="ru-RU" sz="1800" cap="all" dirty="0"/>
              <a:t>администрируемых </a:t>
            </a:r>
            <a:r>
              <a:rPr lang="ru-RU" sz="1800" cap="all" dirty="0" smtClean="0"/>
              <a:t>ФНС России доходов  в консолидированный бюджет Российской Федерации в январе-сентябре 2019 года </a:t>
            </a:r>
            <a:br>
              <a:rPr lang="ru-RU" sz="1800" cap="all" dirty="0" smtClean="0"/>
            </a:br>
            <a:r>
              <a:rPr lang="ru-RU" sz="1800" i="1" cap="all" dirty="0" smtClean="0"/>
              <a:t>(Нарастающим итогом)</a:t>
            </a:r>
            <a:endParaRPr lang="ru-RU" sz="1800" i="1" dirty="0"/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26144754"/>
              </p:ext>
            </p:extLst>
          </p:nvPr>
        </p:nvGraphicFramePr>
        <p:xfrm>
          <a:off x="-133606" y="1557826"/>
          <a:ext cx="8784976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331640" y="4336528"/>
            <a:ext cx="6753960" cy="2167260"/>
            <a:chOff x="228727" y="4499992"/>
            <a:chExt cx="6882950" cy="2209742"/>
          </a:xfrm>
        </p:grpSpPr>
        <p:sp>
          <p:nvSpPr>
            <p:cNvPr id="6" name="Овал 5"/>
            <p:cNvSpPr/>
            <p:nvPr/>
          </p:nvSpPr>
          <p:spPr>
            <a:xfrm>
              <a:off x="4577522" y="5229200"/>
              <a:ext cx="947336" cy="947336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199939" y="5157192"/>
              <a:ext cx="1015930" cy="101593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97773" y="6232857"/>
              <a:ext cx="1470022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Налог на прибыль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46636" y="6254628"/>
              <a:ext cx="609106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НДФЛ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70564" y="6236364"/>
              <a:ext cx="504555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НДС</a:t>
              </a:r>
              <a:endPara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9817" y="6251497"/>
              <a:ext cx="612373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НДПИ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96835" y="5093404"/>
              <a:ext cx="1071900" cy="107190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5585" y="5110914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3 462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11875" y="5183313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 3 160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2225" y="5201828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2 760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8727" y="4499992"/>
              <a:ext cx="1456575" cy="1649848"/>
              <a:chOff x="228728" y="4385621"/>
              <a:chExt cx="1456575" cy="1649848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228728" y="4788542"/>
                <a:ext cx="1246927" cy="1246927"/>
              </a:xfrm>
              <a:prstGeom prst="ellipse">
                <a:avLst/>
              </a:prstGeom>
              <a:solidFill>
                <a:srgbClr val="4F81BD"/>
              </a:solidFill>
              <a:ln w="1143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95536" y="4895777"/>
                <a:ext cx="914400" cy="914400"/>
              </a:xfrm>
              <a:prstGeom prst="rect">
                <a:avLst/>
              </a:prstGeom>
            </p:spPr>
            <p:txBody>
              <a:bodyPr vert="horz" wrap="none" lIns="104306" tIns="52153" rIns="104306" bIns="52153" rtlCol="0" anchor="ctr">
                <a:noAutofit/>
              </a:bodyPr>
              <a:lstStyle/>
              <a:p>
                <a:pPr algn="ctr" defTabSz="1043056">
                  <a:spcBef>
                    <a:spcPct val="0"/>
                  </a:spcBef>
                </a:pPr>
                <a:r>
                  <a:rPr lang="ru-RU" sz="20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4 649</a:t>
                </a:r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698904" y="4788838"/>
                <a:ext cx="91718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/>
              <p:cNvSpPr/>
              <p:nvPr/>
            </p:nvSpPr>
            <p:spPr>
              <a:xfrm>
                <a:off x="883429" y="4385621"/>
                <a:ext cx="801874" cy="407674"/>
              </a:xfrm>
              <a:prstGeom prst="rect">
                <a:avLst/>
              </a:prstGeom>
            </p:spPr>
            <p:txBody>
              <a:bodyPr wrap="none" lIns="91168" tIns="45585" rIns="91168" bIns="45585">
                <a:spAutoFit/>
              </a:bodyPr>
              <a:lstStyle/>
              <a:p>
                <a:pPr algn="ctr" defTabSz="1100384"/>
                <a:r>
                  <a:rPr lang="ru-RU" sz="2000" b="1" dirty="0" smtClean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+7,7%</a:t>
                </a:r>
                <a:endParaRPr lang="ru-RU" b="1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2153722" y="4721080"/>
              <a:ext cx="921127" cy="407674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+18,3%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559996" y="4789423"/>
              <a:ext cx="921127" cy="407674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+19,0%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998638" y="4855648"/>
              <a:ext cx="801874" cy="407674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+8,6%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2208669" y="5089365"/>
              <a:ext cx="862816" cy="141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579846" y="5167058"/>
              <a:ext cx="9144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5878496" y="5271938"/>
              <a:ext cx="895176" cy="895618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46120" y="5294376"/>
              <a:ext cx="723749" cy="821585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895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657644" y="6176536"/>
              <a:ext cx="1349135" cy="533198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Имущественные</a:t>
              </a:r>
            </a:p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налоги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351833" y="4929068"/>
              <a:ext cx="747964" cy="407674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-2,4%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194488" y="5284023"/>
              <a:ext cx="917189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395536" y="125032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94565" y="1546940"/>
            <a:ext cx="903865" cy="399837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+10,2%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930627" y="5056609"/>
            <a:ext cx="90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32221" cy="1143000"/>
          </a:xfrm>
        </p:spPr>
        <p:txBody>
          <a:bodyPr>
            <a:noAutofit/>
          </a:bodyPr>
          <a:lstStyle/>
          <a:p>
            <a:pPr algn="l"/>
            <a:r>
              <a:rPr lang="ru-RU" sz="1800" cap="all" dirty="0"/>
              <a:t>Поступление администрируемых ФНС России доходов в федеральный бюджет</a:t>
            </a:r>
            <a:br>
              <a:rPr lang="ru-RU" sz="1800" cap="all" dirty="0"/>
            </a:br>
            <a:r>
              <a:rPr lang="ru-RU" sz="1800" cap="all" dirty="0"/>
              <a:t>и консолидированные бюджеты субъектов Российской </a:t>
            </a:r>
            <a:r>
              <a:rPr lang="ru-RU" sz="1800" cap="all" dirty="0" smtClean="0"/>
              <a:t>Федерации</a:t>
            </a:r>
            <a:br>
              <a:rPr lang="ru-RU" sz="1800" cap="all" dirty="0" smtClean="0"/>
            </a:br>
            <a:r>
              <a:rPr lang="ru-RU" sz="1800" cap="all" dirty="0"/>
              <a:t>в </a:t>
            </a:r>
            <a:r>
              <a:rPr lang="ru-RU" sz="1800" cap="all" dirty="0" smtClean="0"/>
              <a:t>январе-сентябре </a:t>
            </a:r>
            <a:r>
              <a:rPr lang="ru-RU" sz="1800" cap="all" dirty="0"/>
              <a:t>2019 года </a:t>
            </a:r>
            <a:r>
              <a:rPr lang="ru-RU" sz="1800" i="1" cap="all" dirty="0"/>
              <a:t>(Нарастающим итогом)</a:t>
            </a:r>
            <a:endParaRPr lang="ru-RU" sz="1800" b="0" i="1" dirty="0"/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22288418"/>
              </p:ext>
            </p:extLst>
          </p:nvPr>
        </p:nvGraphicFramePr>
        <p:xfrm>
          <a:off x="62077" y="1123491"/>
          <a:ext cx="9118435" cy="273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5463968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6551" y="119969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309101" y="1253346"/>
            <a:ext cx="727535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+9,8%</a:t>
            </a:r>
            <a:endParaRPr lang="ru-RU" sz="1600" b="1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09101" y="2585753"/>
            <a:ext cx="83333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E46C0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+10,7%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38183" y="4005655"/>
            <a:ext cx="2138505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18638" y="4005064"/>
            <a:ext cx="4256253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algn="ctr"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Консолидированные бюджеты субъектов РФ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03222" y="4557831"/>
            <a:ext cx="76921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НДФЛ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09785" y="4976370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03935" y="5410305"/>
            <a:ext cx="235618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Имущественные налоги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09785" y="5900646"/>
            <a:ext cx="889438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Акцизы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92308" y="4897397"/>
            <a:ext cx="792678" cy="5847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2 544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97191" y="4476125"/>
            <a:ext cx="752103" cy="54179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2 760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16441" y="5277116"/>
            <a:ext cx="732853" cy="62697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895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5008036"/>
            <a:ext cx="637767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НДС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67744" y="4867557"/>
            <a:ext cx="914400" cy="58668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3 160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1520" y="4542912"/>
            <a:ext cx="774022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НДПИ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8032" y="4319538"/>
            <a:ext cx="873824" cy="74248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4 590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353492" y="5447687"/>
            <a:ext cx="914400" cy="44260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918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31307" y="5892669"/>
            <a:ext cx="732853" cy="38389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558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47384" y="4491407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+7,5%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1909" y="4967733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19,0%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39" y="5459496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24,6%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960649" y="4223145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73143" y="5875035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+ 19,6%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75214" y="5430356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-2,4%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53968" y="4968888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+16,1%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29306" y="4542306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+8,6%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Номер слайда 3"/>
          <p:cNvSpPr>
            <a:spLocks noGrp="1"/>
          </p:cNvSpPr>
          <p:nvPr/>
        </p:nvSpPr>
        <p:spPr bwMode="auto">
          <a:xfrm>
            <a:off x="8455024" y="628741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28884" y="4283853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8527" y="5902883"/>
            <a:ext cx="889438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Акцизы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29338" y="5877729"/>
            <a:ext cx="732853" cy="38389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lnSpcReduction="10000"/>
          </a:bodyPr>
          <a:lstStyle>
            <a:defPPr>
              <a:defRPr lang="ru-RU"/>
            </a:defPPr>
            <a:lvl1pPr algn="ctr" defTabSz="1043056">
              <a:spcBef>
                <a:spcPct val="0"/>
              </a:spcBef>
              <a:defRPr sz="2000" b="1">
                <a:solidFill>
                  <a:srgbClr val="4F81B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395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147384" y="5869620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42,3%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93464" y="6261622"/>
            <a:ext cx="1628423" cy="5352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>
              <a:lnSpc>
                <a:spcPct val="90000"/>
              </a:lnSpc>
            </a:pPr>
            <a:r>
              <a:rPr lang="ru-RU" sz="1600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т.ч. на нефтяное</a:t>
            </a:r>
          </a:p>
          <a:p>
            <a:pPr defTabSz="1100384">
              <a:lnSpc>
                <a:spcPct val="90000"/>
              </a:lnSpc>
            </a:pPr>
            <a:r>
              <a:rPr lang="ru-RU" sz="1600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сырье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89988" y="6257003"/>
            <a:ext cx="732853" cy="38389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lnSpcReduction="10000"/>
          </a:bodyPr>
          <a:lstStyle>
            <a:defPPr>
              <a:defRPr lang="ru-RU"/>
            </a:defPPr>
            <a:lvl1pPr algn="ctr" defTabSz="1043056">
              <a:spcBef>
                <a:spcPct val="0"/>
              </a:spcBef>
              <a:defRPr sz="2000" b="1">
                <a:solidFill>
                  <a:srgbClr val="4F81B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- 307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382174" y="6229900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4" y="3449707"/>
            <a:ext cx="8248390" cy="4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3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49600" cy="11448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latin typeface="Arial Narrow" panose="020B0606020202030204" pitchFamily="34" charset="0"/>
              </a:rPr>
              <a:t>Налог на прибыль организаций</a:t>
            </a:r>
            <a:endParaRPr lang="ru-RU" sz="1800" cap="all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643" y="322118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endParaRPr lang="ru-RU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2019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 по налогу на прибыль организаций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62375" y="1121924"/>
            <a:ext cx="4337617" cy="2046556"/>
            <a:chOff x="201385" y="3328380"/>
            <a:chExt cx="4230525" cy="2820350"/>
          </a:xfrm>
        </p:grpSpPr>
        <p:graphicFrame>
          <p:nvGraphicFramePr>
            <p:cNvPr id="25" name="Диаграмма 24"/>
            <p:cNvGraphicFramePr/>
            <p:nvPr>
              <p:extLst>
                <p:ext uri="{D42A27DB-BD31-4B8C-83A1-F6EECF244321}">
                  <p14:modId xmlns:p14="http://schemas.microsoft.com/office/powerpoint/2010/main" val="2937037521"/>
                </p:ext>
              </p:extLst>
            </p:nvPr>
          </p:nvGraphicFramePr>
          <p:xfrm>
            <a:off x="201385" y="3328380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 bwMode="auto">
            <a:xfrm>
              <a:off x="1233160" y="4293097"/>
              <a:ext cx="660730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+24,6%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2490799" y="5097228"/>
              <a:ext cx="816031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16,1%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3273799" y="3437757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+18,3%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217246" y="1551694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217246" y="218232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217246" y="958186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952328" y="963820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894170039"/>
              </p:ext>
            </p:extLst>
          </p:nvPr>
        </p:nvGraphicFramePr>
        <p:xfrm>
          <a:off x="683567" y="3789040"/>
          <a:ext cx="287019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532734" y="1237184"/>
            <a:ext cx="4464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Рост поступлений налога на прибыль </a:t>
            </a:r>
            <a:r>
              <a:rPr lang="ru-RU" sz="1400" dirty="0" smtClean="0">
                <a:latin typeface="Arial Narrow" panose="020B0606020202030204" pitchFamily="34" charset="0"/>
              </a:rPr>
              <a:t>на </a:t>
            </a:r>
            <a:r>
              <a:rPr lang="en-US" sz="1400" dirty="0" smtClean="0">
                <a:latin typeface="Arial Narrow" panose="020B0606020202030204" pitchFamily="34" charset="0"/>
              </a:rPr>
              <a:t>534,6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млрд рублей обеспечен за счет</a:t>
            </a:r>
            <a:r>
              <a:rPr lang="ru-RU" sz="1400" dirty="0" smtClean="0">
                <a:latin typeface="Arial Narrow" panose="020B0606020202030204" pitchFamily="34" charset="0"/>
              </a:rPr>
              <a:t>: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экономических </a:t>
            </a:r>
            <a:r>
              <a:rPr lang="ru-RU" sz="1400" dirty="0">
                <a:latin typeface="Arial Narrow" panose="020B0606020202030204" pitchFamily="34" charset="0"/>
              </a:rPr>
              <a:t>факторов, включая </a:t>
            </a:r>
            <a:r>
              <a:rPr lang="ru-RU" sz="1400" dirty="0" smtClean="0">
                <a:latin typeface="Arial Narrow" panose="020B0606020202030204" pitchFamily="34" charset="0"/>
              </a:rPr>
              <a:t>изменение прибыли прибыльных организаций +</a:t>
            </a:r>
            <a:r>
              <a:rPr lang="en-US" sz="1400" dirty="0" smtClean="0">
                <a:latin typeface="Arial Narrow" panose="020B0606020202030204" pitchFamily="34" charset="0"/>
              </a:rPr>
              <a:t>498,3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млрд </a:t>
            </a:r>
            <a:r>
              <a:rPr lang="ru-RU" sz="1400" dirty="0" smtClean="0">
                <a:latin typeface="Arial Narrow" panose="020B0606020202030204" pitchFamily="34" charset="0"/>
              </a:rPr>
              <a:t>рублей;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285750" indent="180000" algn="just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налогового администрирования  + </a:t>
            </a:r>
            <a:r>
              <a:rPr lang="en-US" sz="1400" dirty="0" smtClean="0">
                <a:latin typeface="Arial Narrow" panose="020B0606020202030204" pitchFamily="34" charset="0"/>
              </a:rPr>
              <a:t>36,3 </a:t>
            </a:r>
            <a:r>
              <a:rPr lang="ru-RU" sz="1400" dirty="0" smtClean="0">
                <a:latin typeface="Arial Narrow" panose="020B0606020202030204" pitchFamily="34" charset="0"/>
              </a:rPr>
              <a:t>млрд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8155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25140" y="1153025"/>
            <a:ext cx="3817863" cy="1773491"/>
            <a:chOff x="232903" y="3280220"/>
            <a:chExt cx="4230525" cy="2820350"/>
          </a:xfrm>
        </p:grpSpPr>
        <p:graphicFrame>
          <p:nvGraphicFramePr>
            <p:cNvPr id="26" name="Диаграмма 25"/>
            <p:cNvGraphicFramePr/>
            <p:nvPr>
              <p:extLst>
                <p:ext uri="{D42A27DB-BD31-4B8C-83A1-F6EECF244321}">
                  <p14:modId xmlns:p14="http://schemas.microsoft.com/office/powerpoint/2010/main" val="3353094803"/>
                </p:ext>
              </p:extLst>
            </p:nvPr>
          </p:nvGraphicFramePr>
          <p:xfrm>
            <a:off x="232903" y="3280220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TextBox 27"/>
            <p:cNvSpPr txBox="1"/>
            <p:nvPr/>
          </p:nvSpPr>
          <p:spPr bwMode="auto">
            <a:xfrm>
              <a:off x="2556022" y="4751491"/>
              <a:ext cx="849660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23,9%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3377323" y="3567129"/>
              <a:ext cx="930204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+19,0%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85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Налог на добавленную стоимость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66602" y="1196752"/>
            <a:ext cx="4314654" cy="440120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поступлений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504,5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 обеспечен за счет: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     - законодательного </a:t>
            </a:r>
            <a:r>
              <a:rPr lang="ru-RU" sz="1400" dirty="0">
                <a:latin typeface="Arial Narrow" panose="020B0606020202030204" pitchFamily="34" charset="0"/>
              </a:rPr>
              <a:t>фактора </a:t>
            </a:r>
            <a:r>
              <a:rPr lang="ru-RU" sz="1400" dirty="0" smtClean="0">
                <a:latin typeface="Arial Narrow" panose="020B0606020202030204" pitchFamily="34" charset="0"/>
              </a:rPr>
              <a:t>+</a:t>
            </a:r>
            <a:r>
              <a:rPr lang="ru-RU" sz="100" dirty="0" smtClean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170 </a:t>
            </a:r>
            <a:r>
              <a:rPr lang="ru-RU" sz="1400" dirty="0">
                <a:latin typeface="Arial Narrow" panose="020B0606020202030204" pitchFamily="34" charset="0"/>
              </a:rPr>
              <a:t>млрд </a:t>
            </a:r>
            <a:r>
              <a:rPr lang="ru-RU" sz="1400" dirty="0" smtClean="0">
                <a:latin typeface="Arial Narrow" panose="020B0606020202030204" pitchFamily="34" charset="0"/>
              </a:rPr>
              <a:t>рублей (повышение основной ставки НДС до 20%);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     -  экономических факторов + 149 млрд рублей, включая 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прирост </a:t>
            </a:r>
            <a:r>
              <a:rPr lang="ru-RU" sz="1400" dirty="0">
                <a:latin typeface="Arial Narrow" panose="020B0606020202030204" pitchFamily="34" charset="0"/>
              </a:rPr>
              <a:t>поступлений по компаниям нефтегазового сектора +106,3</a:t>
            </a:r>
            <a:r>
              <a:rPr lang="ru-RU" sz="1400" i="1" dirty="0">
                <a:latin typeface="Arial Narrow" panose="020B0606020202030204" pitchFamily="34" charset="0"/>
              </a:rPr>
              <a:t> млрд рублей</a:t>
            </a:r>
            <a:r>
              <a:rPr lang="ru-RU" sz="1400" dirty="0">
                <a:latin typeface="Arial Narrow" panose="020B0606020202030204" pitchFamily="34" charset="0"/>
              </a:rPr>
              <a:t> в связи с ростом средней цены на нефть на внутреннем </a:t>
            </a:r>
            <a:r>
              <a:rPr lang="ru-RU" sz="1400" dirty="0" smtClean="0">
                <a:latin typeface="Arial Narrow" panose="020B0606020202030204" pitchFamily="34" charset="0"/>
              </a:rPr>
              <a:t>рынке;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     - структурных </a:t>
            </a:r>
            <a:r>
              <a:rPr lang="ru-RU" sz="1400" dirty="0">
                <a:latin typeface="Arial Narrow" panose="020B0606020202030204" pitchFamily="34" charset="0"/>
              </a:rPr>
              <a:t>и временных факторов </a:t>
            </a:r>
            <a:r>
              <a:rPr lang="ru-RU" sz="1400" dirty="0" smtClean="0">
                <a:latin typeface="Arial Narrow" panose="020B0606020202030204" pitchFamily="34" charset="0"/>
              </a:rPr>
              <a:t>+</a:t>
            </a:r>
            <a:r>
              <a:rPr lang="ru-RU" sz="200" dirty="0" smtClean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51,2 млрд рублей</a:t>
            </a:r>
            <a:r>
              <a:rPr lang="ru-RU" sz="1400" dirty="0"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latin typeface="Arial Narrow" panose="020B0606020202030204" pitchFamily="34" charset="0"/>
              </a:rPr>
              <a:t>в том числе: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          - </a:t>
            </a:r>
            <a:r>
              <a:rPr lang="ru-RU" sz="1400" dirty="0">
                <a:latin typeface="Arial Narrow" panose="020B0606020202030204" pitchFamily="34" charset="0"/>
              </a:rPr>
              <a:t>переходом </a:t>
            </a:r>
            <a:r>
              <a:rPr lang="ru-RU" sz="1400" dirty="0" smtClean="0">
                <a:latin typeface="Arial Narrow" panose="020B0606020202030204" pitchFamily="34" charset="0"/>
              </a:rPr>
              <a:t>ряда крупнейших налогоплательщиков на </a:t>
            </a:r>
            <a:r>
              <a:rPr lang="ru-RU" sz="1400" dirty="0">
                <a:latin typeface="Arial Narrow" panose="020B0606020202030204" pitchFamily="34" charset="0"/>
              </a:rPr>
              <a:t>заявительный порядок возмещения НДС </a:t>
            </a:r>
            <a:r>
              <a:rPr lang="ru-RU" sz="1400" dirty="0" smtClean="0">
                <a:latin typeface="Arial Narrow" panose="020B0606020202030204" pitchFamily="34" charset="0"/>
              </a:rPr>
              <a:t>и фактическое возмещение </a:t>
            </a:r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en-US" sz="1400" dirty="0">
                <a:latin typeface="Arial Narrow" panose="020B0606020202030204" pitchFamily="34" charset="0"/>
              </a:rPr>
              <a:t>I</a:t>
            </a:r>
            <a:r>
              <a:rPr lang="ru-RU" sz="1400" dirty="0">
                <a:latin typeface="Arial Narrow" panose="020B0606020202030204" pitchFamily="34" charset="0"/>
              </a:rPr>
              <a:t> квартале 2018 года </a:t>
            </a:r>
            <a:r>
              <a:rPr lang="ru-RU" sz="1400" dirty="0" smtClean="0">
                <a:latin typeface="Arial Narrow" panose="020B0606020202030204" pitchFamily="34" charset="0"/>
              </a:rPr>
              <a:t>за два налоговых периода, в </a:t>
            </a:r>
            <a:r>
              <a:rPr lang="en-US" sz="1400" dirty="0">
                <a:latin typeface="Arial Narrow" panose="020B0606020202030204" pitchFamily="34" charset="0"/>
              </a:rPr>
              <a:t>I</a:t>
            </a:r>
            <a:r>
              <a:rPr lang="ru-RU" sz="1400" dirty="0">
                <a:latin typeface="Arial Narrow" panose="020B0606020202030204" pitchFamily="34" charset="0"/>
              </a:rPr>
              <a:t> квартале </a:t>
            </a:r>
            <a:r>
              <a:rPr lang="ru-RU" sz="1400" dirty="0" smtClean="0">
                <a:latin typeface="Arial Narrow" panose="020B0606020202030204" pitchFamily="34" charset="0"/>
              </a:rPr>
              <a:t>2019 </a:t>
            </a:r>
            <a:r>
              <a:rPr lang="ru-RU" sz="1400" dirty="0">
                <a:latin typeface="Arial Narrow" panose="020B0606020202030204" pitchFamily="34" charset="0"/>
              </a:rPr>
              <a:t>года </a:t>
            </a:r>
            <a:r>
              <a:rPr lang="ru-RU" sz="1400" dirty="0" smtClean="0">
                <a:latin typeface="Arial Narrow" panose="020B0606020202030204" pitchFamily="34" charset="0"/>
              </a:rPr>
              <a:t>возмещение – за один налоговый период </a:t>
            </a:r>
            <a:r>
              <a:rPr lang="ru-RU" sz="1400" i="1" dirty="0">
                <a:latin typeface="Arial Narrow" panose="020B0606020202030204" pitchFamily="34" charset="0"/>
              </a:rPr>
              <a:t>+43,7 млрд </a:t>
            </a:r>
            <a:r>
              <a:rPr lang="ru-RU" sz="1400" i="1" dirty="0" smtClean="0">
                <a:latin typeface="Arial Narrow" panose="020B0606020202030204" pitchFamily="34" charset="0"/>
              </a:rPr>
              <a:t>рублей;</a:t>
            </a:r>
            <a:endParaRPr lang="ru-RU" sz="1400" i="1" dirty="0"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          - </a:t>
            </a:r>
            <a:r>
              <a:rPr lang="ru-RU" sz="1400" dirty="0">
                <a:latin typeface="Arial Narrow" panose="020B0606020202030204" pitchFamily="34" charset="0"/>
              </a:rPr>
              <a:t>приростом поступлений в банковском секторе за счет получения крупных агентских вознаграждений в 4 квартале 2018 года и 1 квартале 2019 года </a:t>
            </a:r>
            <a:r>
              <a:rPr lang="ru-RU" sz="1400" i="1" dirty="0" smtClean="0">
                <a:latin typeface="Arial Narrow" panose="020B0606020202030204" pitchFamily="34" charset="0"/>
              </a:rPr>
              <a:t>+</a:t>
            </a:r>
            <a:r>
              <a:rPr lang="ru-RU" sz="1400" i="1" dirty="0">
                <a:latin typeface="Arial Narrow" panose="020B0606020202030204" pitchFamily="34" charset="0"/>
              </a:rPr>
              <a:t>7,5 млрд </a:t>
            </a:r>
            <a:r>
              <a:rPr lang="ru-RU" sz="1400" i="1" dirty="0" smtClean="0">
                <a:latin typeface="Arial Narrow" panose="020B0606020202030204" pitchFamily="34" charset="0"/>
              </a:rPr>
              <a:t>рублей;</a:t>
            </a:r>
            <a:endParaRPr lang="ru-RU" sz="1400" i="1" dirty="0"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      - остальной </a:t>
            </a:r>
            <a:r>
              <a:rPr lang="ru-RU" sz="1400" dirty="0">
                <a:latin typeface="Arial Narrow" panose="020B0606020202030204" pitchFamily="34" charset="0"/>
              </a:rPr>
              <a:t>прирост обеспечен за счет налогового администрирования + </a:t>
            </a:r>
            <a:r>
              <a:rPr lang="ru-RU" sz="1400" dirty="0" smtClean="0">
                <a:latin typeface="Arial Narrow" panose="020B0606020202030204" pitchFamily="34" charset="0"/>
              </a:rPr>
              <a:t>60,1 млрд </a:t>
            </a:r>
            <a:r>
              <a:rPr lang="ru-RU" sz="1400" dirty="0">
                <a:latin typeface="Arial Narrow" panose="020B0606020202030204" pitchFamily="34" charset="0"/>
              </a:rPr>
              <a:t>рублей.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5582" y="1206277"/>
            <a:ext cx="1676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Поступление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0694" y="1922752"/>
            <a:ext cx="1604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Возмещение НДС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203848" y="988211"/>
            <a:ext cx="1115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</a:t>
            </a: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97284" y="4309331"/>
            <a:ext cx="738636" cy="36370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>
              <a:spcBef>
                <a:spcPct val="0"/>
              </a:spcBef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429" y="2970823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на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2019 год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по налогу на добавленную стоимость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на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товары (работы, услуги), реализуемые на территории Российской Федерации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9919577"/>
              </p:ext>
            </p:extLst>
          </p:nvPr>
        </p:nvGraphicFramePr>
        <p:xfrm>
          <a:off x="334773" y="3705768"/>
          <a:ext cx="3788519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3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148064" y="1292888"/>
            <a:ext cx="3754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налога на доходы физических лиц в консолидированный бюджет Российской Федерации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январе-сентябре 2019 года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составили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2 760,2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217,7 млрд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8,6%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больше, чем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аналогичном периоде 2018 года.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Темп </a:t>
            </a:r>
            <a:r>
              <a:rPr lang="ru-RU" sz="1400" dirty="0">
                <a:latin typeface="Arial Narrow" panose="020B0606020202030204" pitchFamily="34" charset="0"/>
              </a:rPr>
              <a:t>роста поступлений НДФЛ превысил темп роста среднемесячной начисленной заработной платы работников </a:t>
            </a:r>
            <a:r>
              <a:rPr lang="ru-RU" sz="1400" dirty="0" smtClean="0">
                <a:latin typeface="Arial Narrow" panose="020B0606020202030204" pitchFamily="34" charset="0"/>
              </a:rPr>
              <a:t>в январе-сентябре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2019 года</a:t>
            </a:r>
            <a:r>
              <a:rPr lang="ru-RU" sz="1400" dirty="0" smtClean="0">
                <a:latin typeface="Arial Narrow" panose="020B0606020202030204" pitchFamily="34" charset="0"/>
              </a:rPr>
              <a:t>, </a:t>
            </a:r>
            <a:r>
              <a:rPr lang="ru-RU" sz="1400" dirty="0">
                <a:latin typeface="Arial Narrow" panose="020B0606020202030204" pitchFamily="34" charset="0"/>
              </a:rPr>
              <a:t>который в номинальном выражении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107,2%.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Прирост поступлений за счет превышения над динамикой заработной платы составил 37,6 млрд рублей.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772650" y="1016844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68365368"/>
              </p:ext>
            </p:extLst>
          </p:nvPr>
        </p:nvGraphicFramePr>
        <p:xfrm>
          <a:off x="478027" y="1212979"/>
          <a:ext cx="4895891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92162478"/>
              </p:ext>
            </p:extLst>
          </p:nvPr>
        </p:nvGraphicFramePr>
        <p:xfrm>
          <a:off x="496357" y="2200522"/>
          <a:ext cx="8560089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73183" y="1939220"/>
            <a:ext cx="4031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 т.ч. НДФЛ с доходов, источником которых является налоговый агент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473" y="30907"/>
            <a:ext cx="8229600" cy="769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Налог на доходы физических лиц</a:t>
            </a: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028" y="1139955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НДФЛ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9005" y="1423638"/>
            <a:ext cx="98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2 760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1591" y="2456565"/>
            <a:ext cx="78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2 565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17246" y="1196752"/>
            <a:ext cx="4498770" cy="2392376"/>
            <a:chOff x="217246" y="3328248"/>
            <a:chExt cx="4230525" cy="2820350"/>
          </a:xfrm>
        </p:grpSpPr>
        <p:graphicFrame>
          <p:nvGraphicFramePr>
            <p:cNvPr id="3" name="Диаграмма 2"/>
            <p:cNvGraphicFramePr/>
            <p:nvPr>
              <p:extLst>
                <p:ext uri="{D42A27DB-BD31-4B8C-83A1-F6EECF244321}">
                  <p14:modId xmlns:p14="http://schemas.microsoft.com/office/powerpoint/2010/main" val="2584684083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/>
            <p:cNvSpPr txBox="1"/>
            <p:nvPr/>
          </p:nvSpPr>
          <p:spPr bwMode="auto">
            <a:xfrm>
              <a:off x="1887524" y="4501472"/>
              <a:ext cx="731958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-42,3%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1621115" y="5343844"/>
              <a:ext cx="727509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+19,6%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135226" y="3693826"/>
              <a:ext cx="670885" cy="42444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 lnSpcReduction="10000"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-17,2%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9475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Акцизы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956733"/>
            <a:ext cx="47301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Акцизов поступило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953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 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снижение на 17,2%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198,3 млрд рублей). На динамику поступлений акцизов оказали влияние ряд факторов: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</a:t>
            </a:r>
            <a:r>
              <a:rPr lang="ru-RU" sz="1400" dirty="0" smtClean="0">
                <a:latin typeface="Arial Narrow" panose="020B0606020202030204" pitchFamily="34" charset="0"/>
              </a:rPr>
              <a:t>изменение </a:t>
            </a:r>
            <a:r>
              <a:rPr lang="ru-RU" sz="1400" dirty="0">
                <a:latin typeface="Arial Narrow" panose="020B0606020202030204" pitchFamily="34" charset="0"/>
              </a:rPr>
              <a:t>законодательства</a:t>
            </a:r>
            <a:r>
              <a:rPr lang="ru-RU" sz="1400" dirty="0" smtClean="0">
                <a:latin typeface="Arial Narrow" panose="020B0606020202030204" pitchFamily="34" charset="0"/>
              </a:rPr>
              <a:t>: поступления снизились на 138,3 млрд рублей: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изменение </a:t>
            </a:r>
            <a:r>
              <a:rPr lang="ru-RU" sz="1400" dirty="0">
                <a:latin typeface="Arial Narrow" panose="020B0606020202030204" pitchFamily="34" charset="0"/>
              </a:rPr>
              <a:t>перечня подакцизных товаров: возмещение акциза на нефтяное </a:t>
            </a:r>
            <a:r>
              <a:rPr lang="ru-RU" sz="1400" dirty="0" smtClean="0">
                <a:latin typeface="Arial Narrow" panose="020B0606020202030204" pitchFamily="34" charset="0"/>
              </a:rPr>
              <a:t>сырье, направленное на переработку, </a:t>
            </a:r>
            <a:r>
              <a:rPr lang="ru-RU" sz="1400" dirty="0">
                <a:latin typeface="Arial Narrow" panose="020B0606020202030204" pitchFamily="34" charset="0"/>
              </a:rPr>
              <a:t>составило </a:t>
            </a:r>
            <a:r>
              <a:rPr lang="ru-RU" sz="1400" dirty="0" smtClean="0">
                <a:latin typeface="Arial Narrow" panose="020B0606020202030204" pitchFamily="34" charset="0"/>
              </a:rPr>
              <a:t>307,0 млрд рублей;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увеличение ставок: поступления увеличились на 168,7 млрд рублей: по </a:t>
            </a:r>
            <a:r>
              <a:rPr lang="ru-RU" sz="1400" dirty="0">
                <a:latin typeface="Arial Narrow" panose="020B0606020202030204" pitchFamily="34" charset="0"/>
              </a:rPr>
              <a:t>акцизам на нефтепродукты </a:t>
            </a:r>
            <a:r>
              <a:rPr lang="ru-RU" sz="1400" dirty="0" smtClean="0">
                <a:latin typeface="Arial Narrow" panose="020B0606020202030204" pitchFamily="34" charset="0"/>
              </a:rPr>
              <a:t>– 81,7 млрд рублей, по акцизам на табачную продукцию – 87,0</a:t>
            </a:r>
            <a:r>
              <a:rPr lang="ru-RU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млрд рублей.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изменение объемов реализации: поступления снизились на 89,3 млрд рублей за счет снижения поступлений на 130,0 млрд рублей акцизов на табачную продукцию. В то же время поступления акцизов на нефтепродукты выросли на 22,7 млрд рублей;   акцизов на алкогольную продукцию – на 7,0 млрд рублей; </a:t>
            </a:r>
            <a:r>
              <a:rPr lang="ru-RU" sz="1400" dirty="0">
                <a:latin typeface="Arial Narrow" panose="020B0606020202030204" pitchFamily="34" charset="0"/>
              </a:rPr>
              <a:t>по акцизам на табак, предназначенный для потребления путем нагревания, - </a:t>
            </a:r>
            <a:r>
              <a:rPr lang="ru-RU" sz="1400" dirty="0" smtClean="0">
                <a:latin typeface="Arial Narrow" panose="020B0606020202030204" pitchFamily="34" charset="0"/>
              </a:rPr>
              <a:t>на 8,1 млрд рублей, по акцизам на легковые автомобили – на 2,9 млрд рублей;</a:t>
            </a:r>
          </a:p>
          <a:p>
            <a:pPr indent="182563" algn="just"/>
            <a:r>
              <a:rPr lang="ru-RU" sz="1400" dirty="0" smtClean="0">
                <a:latin typeface="Arial Narrow" panose="020B0606020202030204" pitchFamily="34" charset="0"/>
              </a:rPr>
              <a:t>- изменение макроэкономических показателей: дополнительно </a:t>
            </a:r>
            <a:r>
              <a:rPr lang="ru-RU" sz="1400" dirty="0">
                <a:latin typeface="Arial Narrow" panose="020B0606020202030204" pitchFamily="34" charset="0"/>
              </a:rPr>
              <a:t>поступило </a:t>
            </a:r>
            <a:r>
              <a:rPr lang="ru-RU" sz="1400" dirty="0" smtClean="0">
                <a:latin typeface="Arial Narrow" panose="020B0606020202030204" pitchFamily="34" charset="0"/>
              </a:rPr>
              <a:t>11,0 млрд рублей акцизов на природный </a:t>
            </a:r>
            <a:r>
              <a:rPr lang="ru-RU" sz="1400" dirty="0">
                <a:latin typeface="Arial Narrow" panose="020B0606020202030204" pitchFamily="34" charset="0"/>
              </a:rPr>
              <a:t>газ </a:t>
            </a:r>
            <a:r>
              <a:rPr lang="ru-RU" sz="1400" dirty="0" smtClean="0">
                <a:latin typeface="Arial Narrow" panose="020B0606020202030204" pitchFamily="34" charset="0"/>
              </a:rPr>
              <a:t>(изменение цены);</a:t>
            </a:r>
          </a:p>
          <a:p>
            <a:pPr indent="182563" algn="just">
              <a:tabLst>
                <a:tab pos="268288" algn="l"/>
                <a:tab pos="355600" algn="l"/>
              </a:tabLst>
            </a:pPr>
            <a:r>
              <a:rPr lang="ru-RU" sz="1400" dirty="0">
                <a:latin typeface="Arial Narrow" panose="020B0606020202030204" pitchFamily="34" charset="0"/>
              </a:rPr>
              <a:t>- </a:t>
            </a:r>
            <a:r>
              <a:rPr lang="ru-RU" sz="1400" dirty="0" smtClean="0">
                <a:latin typeface="Arial Narrow" panose="020B0606020202030204" pitchFamily="34" charset="0"/>
              </a:rPr>
              <a:t>за счет администрирования дополнительно поступило 18,3 млрд рублей.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40586512"/>
              </p:ext>
            </p:extLst>
          </p:nvPr>
        </p:nvGraphicFramePr>
        <p:xfrm>
          <a:off x="815892" y="3905186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97439" y="1119080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16550" y="1827638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93445" y="2549097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528" y="108179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7246" y="3443521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бюджета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2019 год по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акцизам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подакцизным товарам (продукции), производимым на территории Российской Федерации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/>
        </p:nvSpPr>
        <p:spPr bwMode="auto">
          <a:xfrm>
            <a:off x="8446293" y="625479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32161</TotalTime>
  <Words>5669</Words>
  <Application>Microsoft Office PowerPoint</Application>
  <PresentationFormat>Экран (4:3)</PresentationFormat>
  <Paragraphs>764</Paragraphs>
  <Slides>33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2_Тема Office</vt:lpstr>
      <vt:lpstr>ФЕДЕРАЛЬНАЯ НАЛОГОВАЯ СЛУЖБА</vt:lpstr>
      <vt:lpstr>Динамика ключевых социально-экономических показателей</vt:lpstr>
      <vt:lpstr>Государственные финансы</vt:lpstr>
      <vt:lpstr>Поступление администрируемых ФНС России доходов  в консолидированный бюджет Российской Федерации в январе-сентябре 2019 года  (Нарастающим итогом)</vt:lpstr>
      <vt:lpstr>Поступление администрируемых ФНС России доходов в федеральный бюджет и консолидированные бюджеты субъектов Российской Федерации в январе-сентябре 2019 года (Нарастающим итогом)</vt:lpstr>
      <vt:lpstr>Налог на прибыль организаций</vt:lpstr>
      <vt:lpstr>Налог на добавленную стоимость</vt:lpstr>
      <vt:lpstr>Налог на доходы физических лиц</vt:lpstr>
      <vt:lpstr>Акцизы</vt:lpstr>
      <vt:lpstr>Налог на добычу полезных ископаемых</vt:lpstr>
      <vt:lpstr>Имущественные налоги</vt:lpstr>
      <vt:lpstr>Презентация PowerPoint</vt:lpstr>
      <vt:lpstr>Налоги, уплачиваемые в связи с применением специальных налоговых режимов*</vt:lpstr>
      <vt:lpstr>НАЛОГ НА ПРОФЕССИОНАЛЬНЫЙ ДОХОД</vt:lpstr>
      <vt:lpstr>Страховые взносы на обязательное социальное страхование</vt:lpstr>
      <vt:lpstr>контрольная работа</vt:lpstr>
      <vt:lpstr>Камеральный контроль</vt:lpstr>
      <vt:lpstr>Налоговый контроль цен</vt:lpstr>
      <vt:lpstr>Валютный контроль  </vt:lpstr>
      <vt:lpstr>Задолженность</vt:lpstr>
      <vt:lpstr>Обеспечение процедур банкротства</vt:lpstr>
      <vt:lpstr>Презентация PowerPoint</vt:lpstr>
      <vt:lpstr>Судебная работа налоговых органов</vt:lpstr>
      <vt:lpstr>Контрольно-кассовая техника  </vt:lpstr>
      <vt:lpstr>Государственная регистрация и учет налогоплательщиков</vt:lpstr>
      <vt:lpstr>федеральная информационная система Единый государственный реестр записей актов гражданского состояния (ФГИС «ЕГР ЗАГС»)</vt:lpstr>
      <vt:lpstr>Официальный сайт ФНС России и сервисы</vt:lpstr>
      <vt:lpstr>Оказание услуг налогоплательщикам</vt:lpstr>
      <vt:lpstr>АИС НАЛОГ – ОДНА ИЗ КРУПНЕЙШИХ БАЗ ДАННЫХ В МИРЕ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Екатерина Вячеславовна</dc:creator>
  <cp:lastModifiedBy>Алексеева Екатерина Сергеевна</cp:lastModifiedBy>
  <cp:revision>2009</cp:revision>
  <cp:lastPrinted>2019-11-20T12:17:04Z</cp:lastPrinted>
  <dcterms:created xsi:type="dcterms:W3CDTF">2017-10-17T15:39:05Z</dcterms:created>
  <dcterms:modified xsi:type="dcterms:W3CDTF">2019-11-20T12:18:19Z</dcterms:modified>
</cp:coreProperties>
</file>